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sldIdLst>
    <p:sldId id="256" r:id="rId5"/>
    <p:sldId id="259" r:id="rId6"/>
    <p:sldId id="260"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712" autoAdjust="0"/>
  </p:normalViewPr>
  <p:slideViewPr>
    <p:cSldViewPr snapToGrid="0">
      <p:cViewPr varScale="1">
        <p:scale>
          <a:sx n="114" d="100"/>
          <a:sy n="114" d="100"/>
        </p:scale>
        <p:origin x="43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92402E-D48E-4A20-9102-45582919617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A49DF98-867D-48FD-8C6A-11619CC54E26}">
      <dgm:prSet custT="1"/>
      <dgm:spPr>
        <a:solidFill>
          <a:schemeClr val="accent2"/>
        </a:solidFill>
        <a:ln>
          <a:noFill/>
        </a:ln>
      </dgm:spPr>
      <dgm:t>
        <a:bodyPr/>
        <a:lstStyle/>
        <a:p>
          <a:pPr algn="just"/>
          <a:r>
            <a:rPr lang="hi-IN" sz="2800" dirty="0">
              <a:solidFill>
                <a:schemeClr val="tx1"/>
              </a:solidFill>
            </a:rPr>
            <a:t>जब नए छात्र पहली बार क्लास में आते हैं, तो वे अक्सर संकोच और झिझक महसूस करते हैं।</a:t>
          </a:r>
          <a:endParaRPr lang="en-US" sz="2800" dirty="0">
            <a:solidFill>
              <a:schemeClr val="tx1"/>
            </a:solidFill>
          </a:endParaRPr>
        </a:p>
      </dgm:t>
    </dgm:pt>
    <dgm:pt modelId="{68E16295-5968-427D-8FEC-140904115879}" type="parTrans" cxnId="{1514D9C3-0364-4D35-B599-B493CBB9F80D}">
      <dgm:prSet/>
      <dgm:spPr/>
      <dgm:t>
        <a:bodyPr/>
        <a:lstStyle/>
        <a:p>
          <a:endParaRPr lang="en-US" sz="2800"/>
        </a:p>
      </dgm:t>
    </dgm:pt>
    <dgm:pt modelId="{C8FD5B74-EA17-4780-8EAB-5CC8C9F831ED}" type="sibTrans" cxnId="{1514D9C3-0364-4D35-B599-B493CBB9F80D}">
      <dgm:prSet/>
      <dgm:spPr/>
      <dgm:t>
        <a:bodyPr/>
        <a:lstStyle/>
        <a:p>
          <a:endParaRPr lang="en-US" sz="2800"/>
        </a:p>
      </dgm:t>
    </dgm:pt>
    <dgm:pt modelId="{5395F473-4B00-496B-B453-6451BF799B09}">
      <dgm:prSet custT="1"/>
      <dgm:spPr>
        <a:noFill/>
        <a:ln>
          <a:noFill/>
        </a:ln>
      </dgm:spPr>
      <dgm:t>
        <a:bodyPr/>
        <a:lstStyle/>
        <a:p>
          <a:pPr>
            <a:buClr>
              <a:schemeClr val="accent2"/>
            </a:buClr>
            <a:buFont typeface="Wingdings" panose="05000000000000000000" pitchFamily="2" charset="2"/>
            <a:buChar char="§"/>
          </a:pPr>
          <a:endParaRPr lang="en-US" sz="2800" dirty="0">
            <a:solidFill>
              <a:schemeClr val="bg1"/>
            </a:solidFill>
          </a:endParaRPr>
        </a:p>
      </dgm:t>
    </dgm:pt>
    <dgm:pt modelId="{9C1152B7-4D34-4CA0-9DDC-F21FD4AEAD28}" type="parTrans" cxnId="{5982C12B-3881-4E5F-910B-CA265FD5E102}">
      <dgm:prSet/>
      <dgm:spPr/>
      <dgm:t>
        <a:bodyPr/>
        <a:lstStyle/>
        <a:p>
          <a:endParaRPr lang="en-US" sz="2800"/>
        </a:p>
      </dgm:t>
    </dgm:pt>
    <dgm:pt modelId="{169C7AF9-916F-47C4-A9C3-3ACADEA4D272}" type="sibTrans" cxnId="{5982C12B-3881-4E5F-910B-CA265FD5E102}">
      <dgm:prSet/>
      <dgm:spPr/>
      <dgm:t>
        <a:bodyPr/>
        <a:lstStyle/>
        <a:p>
          <a:endParaRPr lang="en-US" sz="2800"/>
        </a:p>
      </dgm:t>
    </dgm:pt>
    <dgm:pt modelId="{48838873-4431-4954-9171-1238775AC576}" type="pres">
      <dgm:prSet presAssocID="{B192402E-D48E-4A20-9102-455829196172}" presName="linear" presStyleCnt="0">
        <dgm:presLayoutVars>
          <dgm:dir/>
          <dgm:animLvl val="lvl"/>
          <dgm:resizeHandles val="exact"/>
        </dgm:presLayoutVars>
      </dgm:prSet>
      <dgm:spPr/>
    </dgm:pt>
    <dgm:pt modelId="{ADA60600-5F4A-49C6-91D8-2B4F4EF7F0C5}" type="pres">
      <dgm:prSet presAssocID="{7A49DF98-867D-48FD-8C6A-11619CC54E26}" presName="parentLin" presStyleCnt="0"/>
      <dgm:spPr/>
    </dgm:pt>
    <dgm:pt modelId="{47D332B7-C90F-4055-8376-68DED81340C7}" type="pres">
      <dgm:prSet presAssocID="{7A49DF98-867D-48FD-8C6A-11619CC54E26}" presName="parentLeftMargin" presStyleLbl="node1" presStyleIdx="0" presStyleCnt="1"/>
      <dgm:spPr/>
    </dgm:pt>
    <dgm:pt modelId="{8EFCDC49-2431-44A7-9E88-01190BAF5B19}" type="pres">
      <dgm:prSet presAssocID="{7A49DF98-867D-48FD-8C6A-11619CC54E26}" presName="parentText" presStyleLbl="node1" presStyleIdx="0" presStyleCnt="1" custScaleX="138813" custScaleY="114925">
        <dgm:presLayoutVars>
          <dgm:chMax val="0"/>
          <dgm:bulletEnabled val="1"/>
        </dgm:presLayoutVars>
      </dgm:prSet>
      <dgm:spPr>
        <a:prstGeom prst="rect">
          <a:avLst/>
        </a:prstGeom>
      </dgm:spPr>
    </dgm:pt>
    <dgm:pt modelId="{F95C0667-9363-47DF-A653-E9673BF14A41}" type="pres">
      <dgm:prSet presAssocID="{7A49DF98-867D-48FD-8C6A-11619CC54E26}" presName="negativeSpace" presStyleCnt="0"/>
      <dgm:spPr/>
    </dgm:pt>
    <dgm:pt modelId="{A7174219-EC9E-4267-A04D-B18EE847387A}" type="pres">
      <dgm:prSet presAssocID="{7A49DF98-867D-48FD-8C6A-11619CC54E26}" presName="childText" presStyleLbl="conFgAcc1" presStyleIdx="0" presStyleCnt="1">
        <dgm:presLayoutVars>
          <dgm:bulletEnabled val="1"/>
        </dgm:presLayoutVars>
      </dgm:prSet>
      <dgm:spPr/>
    </dgm:pt>
  </dgm:ptLst>
  <dgm:cxnLst>
    <dgm:cxn modelId="{260CC718-1C19-4A58-B25E-4613464E2BCD}" type="presOf" srcId="{B192402E-D48E-4A20-9102-455829196172}" destId="{48838873-4431-4954-9171-1238775AC576}" srcOrd="0" destOrd="0" presId="urn:microsoft.com/office/officeart/2005/8/layout/list1"/>
    <dgm:cxn modelId="{5982C12B-3881-4E5F-910B-CA265FD5E102}" srcId="{7A49DF98-867D-48FD-8C6A-11619CC54E26}" destId="{5395F473-4B00-496B-B453-6451BF799B09}" srcOrd="0" destOrd="0" parTransId="{9C1152B7-4D34-4CA0-9DDC-F21FD4AEAD28}" sibTransId="{169C7AF9-916F-47C4-A9C3-3ACADEA4D272}"/>
    <dgm:cxn modelId="{323B659E-DBBB-459D-BAA9-704ADD5267A5}" type="presOf" srcId="{7A49DF98-867D-48FD-8C6A-11619CC54E26}" destId="{8EFCDC49-2431-44A7-9E88-01190BAF5B19}" srcOrd="1" destOrd="0" presId="urn:microsoft.com/office/officeart/2005/8/layout/list1"/>
    <dgm:cxn modelId="{90F473B2-165C-42F0-BB66-183652D2B743}" type="presOf" srcId="{5395F473-4B00-496B-B453-6451BF799B09}" destId="{A7174219-EC9E-4267-A04D-B18EE847387A}" srcOrd="0" destOrd="0" presId="urn:microsoft.com/office/officeart/2005/8/layout/list1"/>
    <dgm:cxn modelId="{1514D9C3-0364-4D35-B599-B493CBB9F80D}" srcId="{B192402E-D48E-4A20-9102-455829196172}" destId="{7A49DF98-867D-48FD-8C6A-11619CC54E26}" srcOrd="0" destOrd="0" parTransId="{68E16295-5968-427D-8FEC-140904115879}" sibTransId="{C8FD5B74-EA17-4780-8EAB-5CC8C9F831ED}"/>
    <dgm:cxn modelId="{50E4AAED-ECDC-4575-BA45-A3C06AC70654}" type="presOf" srcId="{7A49DF98-867D-48FD-8C6A-11619CC54E26}" destId="{47D332B7-C90F-4055-8376-68DED81340C7}" srcOrd="0" destOrd="0" presId="urn:microsoft.com/office/officeart/2005/8/layout/list1"/>
    <dgm:cxn modelId="{D78A3A74-3735-46A5-AE53-D5DBFCE60B3C}" type="presParOf" srcId="{48838873-4431-4954-9171-1238775AC576}" destId="{ADA60600-5F4A-49C6-91D8-2B4F4EF7F0C5}" srcOrd="0" destOrd="0" presId="urn:microsoft.com/office/officeart/2005/8/layout/list1"/>
    <dgm:cxn modelId="{0BA1AE4E-38D2-4A37-B0B8-E3322BED4927}" type="presParOf" srcId="{ADA60600-5F4A-49C6-91D8-2B4F4EF7F0C5}" destId="{47D332B7-C90F-4055-8376-68DED81340C7}" srcOrd="0" destOrd="0" presId="urn:microsoft.com/office/officeart/2005/8/layout/list1"/>
    <dgm:cxn modelId="{D5C3BD72-4785-4C45-A8D6-1E2106C5A127}" type="presParOf" srcId="{ADA60600-5F4A-49C6-91D8-2B4F4EF7F0C5}" destId="{8EFCDC49-2431-44A7-9E88-01190BAF5B19}" srcOrd="1" destOrd="0" presId="urn:microsoft.com/office/officeart/2005/8/layout/list1"/>
    <dgm:cxn modelId="{0EF623F6-C99C-4198-8F44-98A4197C3E57}" type="presParOf" srcId="{48838873-4431-4954-9171-1238775AC576}" destId="{F95C0667-9363-47DF-A653-E9673BF14A41}" srcOrd="1" destOrd="0" presId="urn:microsoft.com/office/officeart/2005/8/layout/list1"/>
    <dgm:cxn modelId="{FC6441F3-3646-434B-8813-D41E2442279A}" type="presParOf" srcId="{48838873-4431-4954-9171-1238775AC576}" destId="{A7174219-EC9E-4267-A04D-B18EE847387A}" srcOrd="2" destOrd="0" presId="urn:microsoft.com/office/officeart/2005/8/layout/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74219-EC9E-4267-A04D-B18EE847387A}">
      <dsp:nvSpPr>
        <dsp:cNvPr id="0" name=""/>
        <dsp:cNvSpPr/>
      </dsp:nvSpPr>
      <dsp:spPr>
        <a:xfrm>
          <a:off x="0" y="2799345"/>
          <a:ext cx="6156323" cy="161280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7799" tIns="1332992" rIns="477799" bIns="199136" numCol="1" spcCol="1270" anchor="t" anchorCtr="0">
          <a:noAutofit/>
        </a:bodyPr>
        <a:lstStyle/>
        <a:p>
          <a:pPr marL="285750" lvl="1" indent="-285750" algn="l" defTabSz="1244600">
            <a:lnSpc>
              <a:spcPct val="90000"/>
            </a:lnSpc>
            <a:spcBef>
              <a:spcPct val="0"/>
            </a:spcBef>
            <a:spcAft>
              <a:spcPct val="15000"/>
            </a:spcAft>
            <a:buClr>
              <a:schemeClr val="accent2"/>
            </a:buClr>
            <a:buFont typeface="Wingdings" panose="05000000000000000000" pitchFamily="2" charset="2"/>
            <a:buChar char="§"/>
          </a:pPr>
          <a:endParaRPr lang="en-US" sz="2800" kern="1200" dirty="0">
            <a:solidFill>
              <a:schemeClr val="bg1"/>
            </a:solidFill>
          </a:endParaRPr>
        </a:p>
      </dsp:txBody>
      <dsp:txXfrm>
        <a:off x="0" y="2799345"/>
        <a:ext cx="6156323" cy="1612800"/>
      </dsp:txXfrm>
    </dsp:sp>
    <dsp:sp modelId="{8EFCDC49-2431-44A7-9E88-01190BAF5B19}">
      <dsp:nvSpPr>
        <dsp:cNvPr id="0" name=""/>
        <dsp:cNvSpPr/>
      </dsp:nvSpPr>
      <dsp:spPr>
        <a:xfrm>
          <a:off x="301202" y="1572729"/>
          <a:ext cx="5853523" cy="2171255"/>
        </a:xfrm>
        <a:prstGeom prst="rect">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2886" tIns="0" rIns="162886" bIns="0" numCol="1" spcCol="1270" anchor="ctr" anchorCtr="0">
          <a:noAutofit/>
        </a:bodyPr>
        <a:lstStyle/>
        <a:p>
          <a:pPr marL="0" lvl="0" indent="0" algn="just" defTabSz="1244600">
            <a:lnSpc>
              <a:spcPct val="90000"/>
            </a:lnSpc>
            <a:spcBef>
              <a:spcPct val="0"/>
            </a:spcBef>
            <a:spcAft>
              <a:spcPct val="35000"/>
            </a:spcAft>
            <a:buNone/>
          </a:pPr>
          <a:r>
            <a:rPr lang="hi-IN" sz="2800" kern="1200" dirty="0">
              <a:solidFill>
                <a:schemeClr val="tx1"/>
              </a:solidFill>
            </a:rPr>
            <a:t>जब नए छात्र पहली बार क्लास में आते हैं, तो वे अक्सर संकोच और झिझक महसूस करते हैं।</a:t>
          </a:r>
          <a:endParaRPr lang="en-US" sz="2800" kern="1200" dirty="0">
            <a:solidFill>
              <a:schemeClr val="tx1"/>
            </a:solidFill>
          </a:endParaRPr>
        </a:p>
      </dsp:txBody>
      <dsp:txXfrm>
        <a:off x="301202" y="1572729"/>
        <a:ext cx="5853523" cy="217125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98B7E-6604-4F74-86DB-B30627D56244}" type="datetimeFigureOut">
              <a:rPr lang="en-US" smtClean="0"/>
              <a:t>3/11/2026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28A1F-3E69-47E5-AE93-E7F2155A242D}" type="slidenum">
              <a:rPr lang="en-US" smtClean="0"/>
              <a:t>‹#›</a:t>
            </a:fld>
            <a:endParaRPr lang="en-US" dirty="0"/>
          </a:p>
        </p:txBody>
      </p:sp>
    </p:spTree>
    <p:extLst>
      <p:ext uri="{BB962C8B-B14F-4D97-AF65-F5344CB8AC3E}">
        <p14:creationId xmlns:p14="http://schemas.microsoft.com/office/powerpoint/2010/main" val="2075933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8B13-3B32-4354-B2B5-3165F2F6E65F}"/>
              </a:ext>
            </a:extLst>
          </p:cNvPr>
          <p:cNvSpPr>
            <a:spLocks noGrp="1"/>
          </p:cNvSpPr>
          <p:nvPr>
            <p:ph type="title"/>
          </p:nvPr>
        </p:nvSpPr>
        <p:spPr>
          <a:xfrm>
            <a:off x="7873611" y="1676409"/>
            <a:ext cx="3923999" cy="2436592"/>
          </a:xfrm>
        </p:spPr>
        <p:txBody>
          <a:bodyPr lIns="0" tIns="0" rIns="0" bIns="0" anchor="b">
            <a:noAutofit/>
          </a:bodyPr>
          <a:lstStyle>
            <a:lvl1pPr>
              <a:lnSpc>
                <a:spcPct val="70000"/>
              </a:lnSpc>
              <a:defRPr sz="7200" spc="-3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16BB88CF-DF4F-4857-8602-72BCF5DDCDA1}"/>
              </a:ext>
            </a:extLst>
          </p:cNvPr>
          <p:cNvSpPr>
            <a:spLocks noGrp="1"/>
          </p:cNvSpPr>
          <p:nvPr>
            <p:ph type="body" sz="half" idx="2" hasCustomPrompt="1"/>
          </p:nvPr>
        </p:nvSpPr>
        <p:spPr>
          <a:xfrm>
            <a:off x="7873612" y="4611901"/>
            <a:ext cx="3924000" cy="684000"/>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2" name="Straight Connector 11">
            <a:extLst>
              <a:ext uri="{FF2B5EF4-FFF2-40B4-BE49-F238E27FC236}">
                <a16:creationId xmlns:a16="http://schemas.microsoft.com/office/drawing/2014/main" id="{A7EEBB7C-1679-4665-8688-1FA973E73DC1}"/>
              </a:ext>
            </a:extLst>
          </p:cNvPr>
          <p:cNvCxnSpPr/>
          <p:nvPr userDrawn="1"/>
        </p:nvCxnSpPr>
        <p:spPr>
          <a:xfrm>
            <a:off x="7874732" y="4373775"/>
            <a:ext cx="3924000" cy="0"/>
          </a:xfrm>
          <a:prstGeom prst="line">
            <a:avLst/>
          </a:prstGeom>
          <a:ln w="63500">
            <a:gradFill>
              <a:gsLst>
                <a:gs pos="0">
                  <a:schemeClr val="accent2"/>
                </a:gs>
                <a:gs pos="100000">
                  <a:schemeClr val="accent2">
                    <a:lumMod val="50000"/>
                  </a:schemeClr>
                </a:gs>
              </a:gsLst>
              <a:lin ang="0" scaled="0"/>
            </a:gradFill>
            <a:roun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E3214F-3A93-4A1C-920D-D86BE35A58FB}"/>
              </a:ext>
            </a:extLst>
          </p:cNvPr>
          <p:cNvSpPr/>
          <p:nvPr userDrawn="1"/>
        </p:nvSpPr>
        <p:spPr>
          <a:xfrm>
            <a:off x="0" y="1"/>
            <a:ext cx="7512000" cy="67214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213E97E5-C83B-444A-8C07-35D699E7C342}"/>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2226532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8B13-3B32-4354-B2B5-3165F2F6E65F}"/>
              </a:ext>
            </a:extLst>
          </p:cNvPr>
          <p:cNvSpPr>
            <a:spLocks noGrp="1"/>
          </p:cNvSpPr>
          <p:nvPr>
            <p:ph type="title"/>
          </p:nvPr>
        </p:nvSpPr>
        <p:spPr>
          <a:xfrm>
            <a:off x="7873611" y="1676409"/>
            <a:ext cx="3923999" cy="2436592"/>
          </a:xfrm>
        </p:spPr>
        <p:txBody>
          <a:bodyPr lIns="0" tIns="0" rIns="0" bIns="0" anchor="b">
            <a:noAutofit/>
          </a:bodyPr>
          <a:lstStyle>
            <a:lvl1pPr>
              <a:lnSpc>
                <a:spcPct val="70000"/>
              </a:lnSpc>
              <a:defRPr sz="7200" spc="-3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16BB88CF-DF4F-4857-8602-72BCF5DDCDA1}"/>
              </a:ext>
            </a:extLst>
          </p:cNvPr>
          <p:cNvSpPr>
            <a:spLocks noGrp="1"/>
          </p:cNvSpPr>
          <p:nvPr>
            <p:ph type="body" sz="half" idx="2" hasCustomPrompt="1"/>
          </p:nvPr>
        </p:nvSpPr>
        <p:spPr>
          <a:xfrm>
            <a:off x="7873612" y="4611901"/>
            <a:ext cx="3924000" cy="684000"/>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cxnSp>
        <p:nvCxnSpPr>
          <p:cNvPr id="12" name="Straight Connector 11">
            <a:extLst>
              <a:ext uri="{FF2B5EF4-FFF2-40B4-BE49-F238E27FC236}">
                <a16:creationId xmlns:a16="http://schemas.microsoft.com/office/drawing/2014/main" id="{A7EEBB7C-1679-4665-8688-1FA973E73DC1}"/>
              </a:ext>
            </a:extLst>
          </p:cNvPr>
          <p:cNvCxnSpPr/>
          <p:nvPr userDrawn="1"/>
        </p:nvCxnSpPr>
        <p:spPr>
          <a:xfrm>
            <a:off x="7874732" y="4373775"/>
            <a:ext cx="3924000" cy="0"/>
          </a:xfrm>
          <a:prstGeom prst="line">
            <a:avLst/>
          </a:prstGeom>
          <a:ln w="63500">
            <a:gradFill>
              <a:gsLst>
                <a:gs pos="0">
                  <a:schemeClr val="accent2"/>
                </a:gs>
                <a:gs pos="100000">
                  <a:schemeClr val="accent2">
                    <a:lumMod val="50000"/>
                  </a:schemeClr>
                </a:gs>
              </a:gsLst>
              <a:lin ang="0" scaled="0"/>
            </a:gradFill>
            <a:roun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E3214F-3A93-4A1C-920D-D86BE35A58FB}"/>
              </a:ext>
            </a:extLst>
          </p:cNvPr>
          <p:cNvSpPr/>
          <p:nvPr userDrawn="1"/>
        </p:nvSpPr>
        <p:spPr>
          <a:xfrm>
            <a:off x="0" y="1"/>
            <a:ext cx="7512000" cy="67214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213E97E5-C83B-444A-8C07-35D699E7C342}"/>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
        <p:nvSpPr>
          <p:cNvPr id="8" name="Picture Placeholder 2">
            <a:extLst>
              <a:ext uri="{FF2B5EF4-FFF2-40B4-BE49-F238E27FC236}">
                <a16:creationId xmlns:a16="http://schemas.microsoft.com/office/drawing/2014/main" id="{2641ECAC-0557-4843-8433-067E4414E2F5}"/>
              </a:ext>
            </a:extLst>
          </p:cNvPr>
          <p:cNvSpPr>
            <a:spLocks noGrp="1"/>
          </p:cNvSpPr>
          <p:nvPr>
            <p:ph type="pic" idx="1" hasCustomPrompt="1"/>
          </p:nvPr>
        </p:nvSpPr>
        <p:spPr>
          <a:xfrm>
            <a:off x="-1" y="0"/>
            <a:ext cx="7512001" cy="6727855"/>
          </a:xfrm>
          <a:solidFill>
            <a:schemeClr val="tx1">
              <a:lumMod val="85000"/>
              <a:lumOff val="15000"/>
            </a:schemeClr>
          </a:solidFill>
        </p:spPr>
        <p:txBody>
          <a:bodyPr anchor="ctr">
            <a:normAutofit/>
          </a:bodyPr>
          <a:lstStyle>
            <a:lvl1pPr marL="0" indent="0" algn="ctr">
              <a:buNone/>
              <a:defRPr sz="140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Insert Your Picture Here</a:t>
            </a:r>
          </a:p>
        </p:txBody>
      </p:sp>
    </p:spTree>
    <p:extLst>
      <p:ext uri="{BB962C8B-B14F-4D97-AF65-F5344CB8AC3E}">
        <p14:creationId xmlns:p14="http://schemas.microsoft.com/office/powerpoint/2010/main" val="339438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AD08-4E28-4191-9B62-EAD61608E5CF}"/>
              </a:ext>
            </a:extLst>
          </p:cNvPr>
          <p:cNvSpPr>
            <a:spLocks noGrp="1"/>
          </p:cNvSpPr>
          <p:nvPr>
            <p:ph type="title"/>
          </p:nvPr>
        </p:nvSpPr>
        <p:spPr>
          <a:xfrm>
            <a:off x="838200" y="611076"/>
            <a:ext cx="6273800" cy="833663"/>
          </a:xfrm>
          <a:solidFill>
            <a:schemeClr val="accent2">
              <a:lumMod val="50000"/>
            </a:schemeClr>
          </a:solidFill>
        </p:spPr>
        <p:txBody>
          <a:bodyPr tIns="108000" bIns="108000">
            <a:spAutoFit/>
          </a:bodyPr>
          <a:lstStyle>
            <a:lvl1pPr>
              <a:lnSpc>
                <a:spcPct val="100000"/>
              </a:lnSpc>
              <a:defRPr sz="4000"/>
            </a:lvl1pPr>
          </a:lstStyle>
          <a:p>
            <a:r>
              <a:rPr lang="en-US"/>
              <a:t>Click to edit Master title style</a:t>
            </a:r>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838200" y="1825625"/>
            <a:ext cx="62738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83923665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W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AD08-4E28-4191-9B62-EAD61608E5CF}"/>
              </a:ext>
            </a:extLst>
          </p:cNvPr>
          <p:cNvSpPr>
            <a:spLocks noGrp="1"/>
          </p:cNvSpPr>
          <p:nvPr>
            <p:ph type="title"/>
          </p:nvPr>
        </p:nvSpPr>
        <p:spPr>
          <a:xfrm>
            <a:off x="838200" y="611077"/>
            <a:ext cx="6273800" cy="833663"/>
          </a:xfrm>
          <a:solidFill>
            <a:schemeClr val="accent2">
              <a:lumMod val="50000"/>
            </a:schemeClr>
          </a:solidFill>
        </p:spPr>
        <p:txBody>
          <a:bodyPr vert="horz" lIns="91440" tIns="108000" rIns="91440" bIns="108000" rtlCol="0" anchor="ctr">
            <a:spAutoFit/>
          </a:bodyPr>
          <a:lstStyle>
            <a:lvl1pPr>
              <a:defRPr lang="en-US" sz="400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838200" y="1825625"/>
            <a:ext cx="10515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159457105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Right">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6D3C5ED2-B01D-4104-B193-BC78D76A4646}"/>
              </a:ext>
            </a:extLst>
          </p:cNvPr>
          <p:cNvSpPr>
            <a:spLocks noGrp="1"/>
          </p:cNvSpPr>
          <p:nvPr>
            <p:ph type="pic" idx="11" hasCustomPrompt="1"/>
          </p:nvPr>
        </p:nvSpPr>
        <p:spPr>
          <a:xfrm>
            <a:off x="0" y="0"/>
            <a:ext cx="6305550" cy="6721475"/>
          </a:xfrm>
          <a:noFill/>
        </p:spPr>
        <p:txBody>
          <a:bodyPr anchor="ctr">
            <a:normAutofit/>
          </a:bodyPr>
          <a:lstStyle>
            <a:lvl1pPr marL="0" indent="0" algn="ctr">
              <a:buNone/>
              <a:defRPr sz="140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Insert Your Picture Here</a:t>
            </a:r>
          </a:p>
        </p:txBody>
      </p:sp>
      <p:sp>
        <p:nvSpPr>
          <p:cNvPr id="2" name="Title 1">
            <a:extLst>
              <a:ext uri="{FF2B5EF4-FFF2-40B4-BE49-F238E27FC236}">
                <a16:creationId xmlns:a16="http://schemas.microsoft.com/office/drawing/2014/main" id="{FE91AD08-4E28-4191-9B62-EAD61608E5CF}"/>
              </a:ext>
            </a:extLst>
          </p:cNvPr>
          <p:cNvSpPr>
            <a:spLocks noGrp="1"/>
          </p:cNvSpPr>
          <p:nvPr>
            <p:ph type="title" hasCustomPrompt="1"/>
          </p:nvPr>
        </p:nvSpPr>
        <p:spPr>
          <a:xfrm>
            <a:off x="6657974" y="611077"/>
            <a:ext cx="4695825" cy="833663"/>
          </a:xfrm>
          <a:solidFill>
            <a:schemeClr val="accent2">
              <a:lumMod val="50000"/>
            </a:schemeClr>
          </a:solidFill>
        </p:spPr>
        <p:txBody>
          <a:bodyPr wrap="square" tIns="108000" bIns="108000">
            <a:spAutoFit/>
          </a:bodyPr>
          <a:lstStyle>
            <a:lvl1pPr>
              <a:lnSpc>
                <a:spcPct val="100000"/>
              </a:lnSpc>
              <a:defRPr sz="4000"/>
            </a:lvl1pPr>
          </a:lstStyle>
          <a:p>
            <a:r>
              <a:rPr lang="en-US" dirty="0"/>
              <a:t>Edit Master title style</a:t>
            </a:r>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6657974" y="1825625"/>
            <a:ext cx="4695826"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a:xfrm>
            <a:off x="11353800" y="6361475"/>
            <a:ext cx="838200" cy="360000"/>
          </a:xfrm>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1797904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 Horizontal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AD08-4E28-4191-9B62-EAD61608E5CF}"/>
              </a:ext>
            </a:extLst>
          </p:cNvPr>
          <p:cNvSpPr>
            <a:spLocks noGrp="1"/>
          </p:cNvSpPr>
          <p:nvPr>
            <p:ph type="title"/>
          </p:nvPr>
        </p:nvSpPr>
        <p:spPr>
          <a:xfrm>
            <a:off x="0" y="1"/>
            <a:ext cx="4305300" cy="6721472"/>
          </a:xfrm>
          <a:gradFill>
            <a:gsLst>
              <a:gs pos="1000">
                <a:schemeClr val="tx1">
                  <a:lumMod val="85000"/>
                  <a:lumOff val="15000"/>
                </a:schemeClr>
              </a:gs>
              <a:gs pos="100000">
                <a:schemeClr val="accent2">
                  <a:lumMod val="50000"/>
                </a:schemeClr>
              </a:gs>
            </a:gsLst>
            <a:lin ang="12600000" scaled="0"/>
          </a:gradFill>
        </p:spPr>
        <p:txBody>
          <a:bodyPr vert="horz" lIns="396000" tIns="0" rIns="396000" bIns="0" rtlCol="0" anchor="ctr">
            <a:noAutofit/>
          </a:bodyPr>
          <a:lstStyle>
            <a:lvl1pPr algn="r">
              <a:lnSpc>
                <a:spcPct val="70000"/>
              </a:lnSpc>
              <a:defRPr lang="en-US" sz="5200" b="0" spc="-150" dirty="0"/>
            </a:lvl1pPr>
          </a:lstStyle>
          <a:p>
            <a:pPr lvl="0" algn="r"/>
            <a:r>
              <a:rPr lang="en-US"/>
              <a:t>Click to edit Master title style</a:t>
            </a:r>
            <a:endParaRPr lang="en-US" dirty="0"/>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4705350" y="365124"/>
            <a:ext cx="6648448" cy="5984875"/>
          </a:xfrm>
        </p:spPr>
        <p:txBody>
          <a:bodyPr lIns="108000" tIns="108000" rIns="108000" bIns="108000" anchor="ct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13">
            <a:extLst>
              <a:ext uri="{FF2B5EF4-FFF2-40B4-BE49-F238E27FC236}">
                <a16:creationId xmlns:a16="http://schemas.microsoft.com/office/drawing/2014/main" id="{7746CAFB-2B99-470B-B55B-9BF378E3A04B}"/>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1160496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Horizontal 2">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65237DA4-112F-40B2-8C8C-EB23506D9C45}"/>
              </a:ext>
            </a:extLst>
          </p:cNvPr>
          <p:cNvSpPr>
            <a:spLocks noGrp="1"/>
          </p:cNvSpPr>
          <p:nvPr>
            <p:ph type="title"/>
          </p:nvPr>
        </p:nvSpPr>
        <p:spPr>
          <a:xfrm>
            <a:off x="7512000" y="0"/>
            <a:ext cx="4680000" cy="6721473"/>
          </a:xfrm>
          <a:gradFill>
            <a:gsLst>
              <a:gs pos="1000">
                <a:schemeClr val="tx1">
                  <a:lumMod val="85000"/>
                  <a:lumOff val="15000"/>
                </a:schemeClr>
              </a:gs>
              <a:gs pos="100000">
                <a:schemeClr val="accent2">
                  <a:lumMod val="50000"/>
                </a:schemeClr>
              </a:gs>
            </a:gsLst>
            <a:lin ang="12600000" scaled="0"/>
          </a:gradFill>
        </p:spPr>
        <p:txBody>
          <a:bodyPr lIns="396000" rIns="396000">
            <a:normAutofit/>
          </a:bodyPr>
          <a:lstStyle>
            <a:lvl1pPr>
              <a:lnSpc>
                <a:spcPct val="70000"/>
              </a:lnSpc>
              <a:defRPr sz="5200" spc="-15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BF853D-76DB-46F3-AF6C-1E77C8E06AA9}"/>
              </a:ext>
            </a:extLst>
          </p:cNvPr>
          <p:cNvSpPr>
            <a:spLocks noGrp="1"/>
          </p:cNvSpPr>
          <p:nvPr>
            <p:ph idx="1"/>
          </p:nvPr>
        </p:nvSpPr>
        <p:spPr>
          <a:xfrm>
            <a:off x="838200" y="365124"/>
            <a:ext cx="6156323" cy="5984875"/>
          </a:xfrm>
        </p:spPr>
        <p:txBody>
          <a:bodyPr lIns="108000" tIns="108000" rIns="108000" bIns="108000"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a:extLst>
              <a:ext uri="{FF2B5EF4-FFF2-40B4-BE49-F238E27FC236}">
                <a16:creationId xmlns:a16="http://schemas.microsoft.com/office/drawing/2014/main" id="{7746CAFB-2B99-470B-B55B-9BF378E3A04B}"/>
              </a:ext>
            </a:extLst>
          </p:cNvPr>
          <p:cNvSpPr>
            <a:spLocks noGrp="1"/>
          </p:cNvSpPr>
          <p:nvPr>
            <p:ph type="sldNum" sz="quarter" idx="10"/>
          </p:nvPr>
        </p:nvSpPr>
        <p:spPr>
          <a:solidFill>
            <a:schemeClr val="bg1">
              <a:lumMod val="85000"/>
            </a:schemeClr>
          </a:solidFill>
        </p:spPr>
        <p:txBody>
          <a:bodyPr/>
          <a:lstStyle>
            <a:lvl1pPr>
              <a:defRPr>
                <a:solidFill>
                  <a:schemeClr val="tx1">
                    <a:lumMod val="85000"/>
                    <a:lumOff val="15000"/>
                  </a:schemeClr>
                </a:solidFill>
              </a:defRPr>
            </a:lvl1p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64498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Horizontal 3">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
        <p:nvSpPr>
          <p:cNvPr id="5" name="Content Placeholder 2">
            <a:extLst>
              <a:ext uri="{FF2B5EF4-FFF2-40B4-BE49-F238E27FC236}">
                <a16:creationId xmlns:a16="http://schemas.microsoft.com/office/drawing/2014/main" id="{D68E6EF2-4B2F-4D0D-9505-CE92872972F7}"/>
              </a:ext>
            </a:extLst>
          </p:cNvPr>
          <p:cNvSpPr>
            <a:spLocks noGrp="1"/>
          </p:cNvSpPr>
          <p:nvPr>
            <p:ph idx="1"/>
          </p:nvPr>
        </p:nvSpPr>
        <p:spPr>
          <a:xfrm>
            <a:off x="4705350" y="611076"/>
            <a:ext cx="6648448" cy="5738923"/>
          </a:xfrm>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D91A21B9-BA54-413B-940E-027C32E4D429}"/>
              </a:ext>
            </a:extLst>
          </p:cNvPr>
          <p:cNvSpPr>
            <a:spLocks noGrp="1"/>
          </p:cNvSpPr>
          <p:nvPr>
            <p:ph type="title"/>
          </p:nvPr>
        </p:nvSpPr>
        <p:spPr>
          <a:xfrm>
            <a:off x="838200" y="611076"/>
            <a:ext cx="3440502" cy="2064769"/>
          </a:xfrm>
          <a:solidFill>
            <a:schemeClr val="accent2">
              <a:lumMod val="50000"/>
            </a:schemeClr>
          </a:solidFill>
        </p:spPr>
        <p:txBody>
          <a:bodyPr wrap="square" tIns="108000" bIns="108000" anchor="t">
            <a:spAutoFit/>
          </a:bodyPr>
          <a:lstStyle>
            <a:lvl1pPr>
              <a:lnSpc>
                <a:spcPct val="100000"/>
              </a:lnSpc>
              <a:defRPr sz="4000"/>
            </a:lvl1pPr>
          </a:lstStyle>
          <a:p>
            <a:r>
              <a:rPr lang="en-US"/>
              <a:t>Click to edit Master title style</a:t>
            </a:r>
            <a:endParaRPr lang="en-US" dirty="0"/>
          </a:p>
        </p:txBody>
      </p:sp>
    </p:spTree>
    <p:extLst>
      <p:ext uri="{BB962C8B-B14F-4D97-AF65-F5344CB8AC3E}">
        <p14:creationId xmlns:p14="http://schemas.microsoft.com/office/powerpoint/2010/main" val="3610051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2BDA7-8BE9-42D5-ACF1-0F51423A20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CEF73F-3CCA-4312-8E9C-2B4629DA1F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293BF716-502C-4821-A3A0-19C2C508EED1}"/>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2665983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AB651-5612-4E6A-9B35-A555D082EC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1389A2-D77B-40CA-AD1E-0178AEFAD15A}"/>
              </a:ext>
            </a:extLst>
          </p:cNvPr>
          <p:cNvSpPr>
            <a:spLocks noGrp="1"/>
          </p:cNvSpPr>
          <p:nvPr>
            <p:ph sz="half" idx="1"/>
          </p:nvPr>
        </p:nvSpPr>
        <p:spPr>
          <a:xfrm>
            <a:off x="838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1DCA993-CBEA-48C5-BD35-50ABDFF64065}"/>
              </a:ext>
            </a:extLst>
          </p:cNvPr>
          <p:cNvSpPr>
            <a:spLocks noGrp="1"/>
          </p:cNvSpPr>
          <p:nvPr>
            <p:ph sz="half" idx="2"/>
          </p:nvPr>
        </p:nvSpPr>
        <p:spPr>
          <a:xfrm>
            <a:off x="6172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B88ED8E0-95EC-469F-9B7E-562FBDFDE6CC}"/>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646344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76F88-2A37-410D-A685-E455AF3D07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764B46-B015-44F7-8DC0-AFB8D275E4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3C8232-2077-497A-9142-B787E2B03A73}"/>
              </a:ext>
            </a:extLst>
          </p:cNvPr>
          <p:cNvSpPr>
            <a:spLocks noGrp="1"/>
          </p:cNvSpPr>
          <p:nvPr>
            <p:ph sz="half" idx="2"/>
          </p:nvPr>
        </p:nvSpPr>
        <p:spPr>
          <a:xfrm>
            <a:off x="839788" y="2505075"/>
            <a:ext cx="5157787"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AF6077C-D913-4FD0-B6E0-6D70BEFD40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905DBB-3AA9-4435-AC97-732293FDE7EF}"/>
              </a:ext>
            </a:extLst>
          </p:cNvPr>
          <p:cNvSpPr>
            <a:spLocks noGrp="1"/>
          </p:cNvSpPr>
          <p:nvPr>
            <p:ph sz="quarter" idx="4"/>
          </p:nvPr>
        </p:nvSpPr>
        <p:spPr>
          <a:xfrm>
            <a:off x="6172200" y="2505075"/>
            <a:ext cx="5183188"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1954C901-FCAF-4DFB-A621-6A969641CA73}"/>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2292145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2623-2255-4BBA-9577-B3A3FD2AE8E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259F0F0-5E7C-4FC9-8E90-6ADCD7A714B6}"/>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105532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9D3FFB-BE14-4D90-A515-10EDD1BEE6F1}"/>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627673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51E51-BE82-4B1B-9CB6-89C26464DB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CCBF8C-3CF7-47E6-9AB0-15584178B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07DA3C-0298-45CF-AFC3-41031C076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F7C4FF87-D01E-416B-9EF8-E107C4EDDC42}"/>
              </a:ext>
            </a:extLst>
          </p:cNvPr>
          <p:cNvSpPr>
            <a:spLocks noGrp="1"/>
          </p:cNvSpPr>
          <p:nvPr>
            <p:ph type="sldNum" sz="quarter" idx="10"/>
          </p:nvPr>
        </p:nvSpPr>
        <p:spPr/>
        <p:txBody>
          <a:bodyPr/>
          <a:lstStyle/>
          <a:p>
            <a:r>
              <a:rPr lang="en-US" dirty="0"/>
              <a:t>PAGE </a:t>
            </a:r>
            <a:fld id="{4A9B5881-4007-4345-955A-79C2656F0C49}" type="slidenum">
              <a:rPr lang="en-US" smtClean="0"/>
              <a:pPr/>
              <a:t>‹#›</a:t>
            </a:fld>
            <a:endParaRPr lang="en-US" dirty="0"/>
          </a:p>
        </p:txBody>
      </p:sp>
    </p:spTree>
    <p:extLst>
      <p:ext uri="{BB962C8B-B14F-4D97-AF65-F5344CB8AC3E}">
        <p14:creationId xmlns:p14="http://schemas.microsoft.com/office/powerpoint/2010/main" val="39853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8E4AFE-E166-4B84-B0C8-9205038D8033}"/>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flipV="1">
            <a:off x="0" y="0"/>
            <a:ext cx="12192000" cy="6858000"/>
          </a:xfrm>
          <a:prstGeom prst="rect">
            <a:avLst/>
          </a:prstGeom>
        </p:spPr>
      </p:pic>
      <p:sp>
        <p:nvSpPr>
          <p:cNvPr id="2" name="Title Placeholder 1">
            <a:extLst>
              <a:ext uri="{FF2B5EF4-FFF2-40B4-BE49-F238E27FC236}">
                <a16:creationId xmlns:a16="http://schemas.microsoft.com/office/drawing/2014/main" id="{6C617517-B672-49BA-AC6E-AB66D0639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C92C27-7843-4B22-9200-B7304E6AE4CD}"/>
              </a:ext>
            </a:extLst>
          </p:cNvPr>
          <p:cNvSpPr>
            <a:spLocks noGrp="1"/>
          </p:cNvSpPr>
          <p:nvPr>
            <p:ph type="body" idx="1"/>
          </p:nvPr>
        </p:nvSpPr>
        <p:spPr>
          <a:xfrm>
            <a:off x="838200" y="1825625"/>
            <a:ext cx="1051559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52DB4F10-F75B-41A8-B994-BFF68949E59A}"/>
              </a:ext>
            </a:extLst>
          </p:cNvPr>
          <p:cNvSpPr>
            <a:spLocks noGrp="1"/>
          </p:cNvSpPr>
          <p:nvPr>
            <p:ph type="sldNum" sz="quarter" idx="4"/>
          </p:nvPr>
        </p:nvSpPr>
        <p:spPr>
          <a:xfrm>
            <a:off x="11353800" y="6361475"/>
            <a:ext cx="838200" cy="360000"/>
          </a:xfrm>
          <a:prstGeom prst="rect">
            <a:avLst/>
          </a:prstGeom>
          <a:solidFill>
            <a:schemeClr val="tx1">
              <a:lumMod val="85000"/>
              <a:lumOff val="15000"/>
            </a:schemeClr>
          </a:solidFill>
        </p:spPr>
        <p:txBody>
          <a:bodyPr vert="horz" lIns="91440" tIns="45720" rIns="91440" bIns="45720" rtlCol="0" anchor="ctr"/>
          <a:lstStyle>
            <a:lvl1pPr algn="ctr">
              <a:defRPr sz="1200">
                <a:solidFill>
                  <a:schemeClr val="bg1"/>
                </a:solidFill>
              </a:defRPr>
            </a:lvl1pPr>
          </a:lstStyle>
          <a:p>
            <a:r>
              <a:rPr lang="en-US" dirty="0"/>
              <a:t>PAGE </a:t>
            </a:r>
            <a:fld id="{4A9B5881-4007-4345-955A-79C2656F0C49}" type="slidenum">
              <a:rPr lang="en-US" smtClean="0"/>
              <a:pPr/>
              <a:t>‹#›</a:t>
            </a:fld>
            <a:endParaRPr lang="en-US" dirty="0"/>
          </a:p>
        </p:txBody>
      </p:sp>
      <p:sp>
        <p:nvSpPr>
          <p:cNvPr id="7" name="Rectangle 6">
            <a:extLst>
              <a:ext uri="{FF2B5EF4-FFF2-40B4-BE49-F238E27FC236}">
                <a16:creationId xmlns:a16="http://schemas.microsoft.com/office/drawing/2014/main" id="{512D21E2-8DEB-4F43-A26E-B8DA900A9230}"/>
              </a:ext>
            </a:extLst>
          </p:cNvPr>
          <p:cNvSpPr/>
          <p:nvPr userDrawn="1"/>
        </p:nvSpPr>
        <p:spPr>
          <a:xfrm>
            <a:off x="0" y="6721475"/>
            <a:ext cx="12192000" cy="136525"/>
          </a:xfrm>
          <a:prstGeom prst="rect">
            <a:avLst/>
          </a:prstGeom>
          <a:gradFill>
            <a:gsLst>
              <a:gs pos="0">
                <a:schemeClr val="accent2"/>
              </a:gs>
              <a:gs pos="100000">
                <a:schemeClr val="tx1">
                  <a:lumMod val="75000"/>
                  <a:lumOff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5CD3143-7FD1-40EA-AA4A-47C72380AEC2}"/>
              </a:ext>
            </a:extLst>
          </p:cNvPr>
          <p:cNvSpPr/>
          <p:nvPr userDrawn="1"/>
        </p:nvSpPr>
        <p:spPr>
          <a:xfrm>
            <a:off x="11353798" y="6721474"/>
            <a:ext cx="838201" cy="136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53920126"/>
      </p:ext>
    </p:extLst>
  </p:cSld>
  <p:clrMap bg1="lt1" tx1="dk1" bg2="lt2" tx2="dk2" accent1="accent1" accent2="accent2" accent3="accent3" accent4="accent4" accent5="accent5" accent6="accent6" hlink="hlink" folHlink="folHlink"/>
  <p:sldLayoutIdLst>
    <p:sldLayoutId id="2147483661" r:id="rId1"/>
    <p:sldLayoutId id="2147483659" r:id="rId2"/>
    <p:sldLayoutId id="2147483660" r:id="rId3"/>
    <p:sldLayoutId id="2147483665" r:id="rId4"/>
    <p:sldLayoutId id="2147483666" r:id="rId5"/>
    <p:sldLayoutId id="2147483650" r:id="rId6"/>
    <p:sldLayoutId id="2147483663" r:id="rId7"/>
    <p:sldLayoutId id="2147483664" r:id="rId8"/>
    <p:sldLayoutId id="2147483651" r:id="rId9"/>
    <p:sldLayoutId id="2147483652" r:id="rId10"/>
    <p:sldLayoutId id="2147483653" r:id="rId11"/>
    <p:sldLayoutId id="2147483654" r:id="rId12"/>
    <p:sldLayoutId id="2147483655" r:id="rId13"/>
    <p:sldLayoutId id="2147483656" r:id="rId14"/>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0C5037-DA4A-44E2-A9FB-84B1498768A7}"/>
              </a:ext>
            </a:extLst>
          </p:cNvPr>
          <p:cNvSpPr>
            <a:spLocks noGrp="1"/>
          </p:cNvSpPr>
          <p:nvPr>
            <p:ph type="title"/>
          </p:nvPr>
        </p:nvSpPr>
        <p:spPr>
          <a:xfrm>
            <a:off x="7848900" y="2787146"/>
            <a:ext cx="3924000" cy="2166755"/>
          </a:xfrm>
        </p:spPr>
        <p:txBody>
          <a:bodyPr/>
          <a:lstStyle/>
          <a:p>
            <a:r>
              <a:rPr lang="en-US" sz="6000" dirty="0"/>
              <a:t>Ice Breaking</a:t>
            </a:r>
            <a:br>
              <a:rPr lang="en-US" sz="6000" dirty="0"/>
            </a:br>
            <a:r>
              <a:rPr lang="en-US" sz="6000" dirty="0"/>
              <a:t> </a:t>
            </a:r>
          </a:p>
        </p:txBody>
      </p:sp>
      <p:pic>
        <p:nvPicPr>
          <p:cNvPr id="29" name="Picture Placeholder 28" descr="Young student drawing on a whiteboard">
            <a:extLst>
              <a:ext uri="{FF2B5EF4-FFF2-40B4-BE49-F238E27FC236}">
                <a16:creationId xmlns:a16="http://schemas.microsoft.com/office/drawing/2014/main" id="{AE2FE2E9-1D1E-404B-A659-DD19B5D66B5B}"/>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1397C2DB-90F2-4971-AC44-7CDDF5A3B552}"/>
              </a:ext>
            </a:extLst>
          </p:cNvPr>
          <p:cNvSpPr>
            <a:spLocks noGrp="1"/>
          </p:cNvSpPr>
          <p:nvPr>
            <p:ph type="body" sz="half" idx="2"/>
          </p:nvPr>
        </p:nvSpPr>
        <p:spPr/>
        <p:txBody>
          <a:bodyPr/>
          <a:lstStyle/>
          <a:p>
            <a:r>
              <a:rPr lang="en-US" sz="1600" dirty="0"/>
              <a:t>(</a:t>
            </a:r>
            <a:r>
              <a:rPr lang="hi-IN" sz="1600" dirty="0"/>
              <a:t>आइस ब्रेकिंग)</a:t>
            </a:r>
            <a:endParaRPr lang="en-US" dirty="0"/>
          </a:p>
        </p:txBody>
      </p:sp>
    </p:spTree>
    <p:extLst>
      <p:ext uri="{BB962C8B-B14F-4D97-AF65-F5344CB8AC3E}">
        <p14:creationId xmlns:p14="http://schemas.microsoft.com/office/powerpoint/2010/main" val="113625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7512000" y="0"/>
            <a:ext cx="4680000" cy="6721473"/>
          </a:xfrm>
        </p:spPr>
        <p:txBody>
          <a:bodyPr>
            <a:normAutofit/>
          </a:bodyPr>
          <a:lstStyle/>
          <a:p>
            <a:r>
              <a:rPr lang="hi-IN" sz="4800" b="1" dirty="0"/>
              <a:t>क्लासरूम में </a:t>
            </a:r>
            <a:br>
              <a:rPr lang="en-IN" sz="4800" b="1" dirty="0"/>
            </a:br>
            <a:r>
              <a:rPr lang="en-US" sz="4800" b="1" dirty="0">
                <a:latin typeface="Arial" panose="020B0604020202020204" pitchFamily="34" charset="0"/>
                <a:cs typeface="Arial" panose="020B0604020202020204" pitchFamily="34" charset="0"/>
              </a:rPr>
              <a:t>Ice  Breaking</a:t>
            </a:r>
            <a:br>
              <a:rPr lang="en-US" sz="4800" b="1" dirty="0"/>
            </a:br>
            <a:br>
              <a:rPr lang="en-US" sz="4800" b="1" dirty="0"/>
            </a:br>
            <a:r>
              <a:rPr lang="en-US" sz="4800" b="1" dirty="0"/>
              <a:t> </a:t>
            </a:r>
            <a:r>
              <a:rPr lang="hi-IN" sz="4800" b="1" dirty="0"/>
              <a:t>क्यों जरूरी है</a:t>
            </a:r>
            <a:endParaRPr lang="en-US" sz="4800" b="1" dirty="0"/>
          </a:p>
        </p:txBody>
      </p:sp>
      <p:graphicFrame>
        <p:nvGraphicFramePr>
          <p:cNvPr id="3" name="Content Placeholder 2" descr="List Content Placeholder">
            <a:extLst>
              <a:ext uri="{FF2B5EF4-FFF2-40B4-BE49-F238E27FC236}">
                <a16:creationId xmlns:a16="http://schemas.microsoft.com/office/drawing/2014/main" id="{00DD6853-7971-494B-A148-546DF3F15457}"/>
              </a:ext>
            </a:extLst>
          </p:cNvPr>
          <p:cNvGraphicFramePr>
            <a:graphicFrameLocks noGrp="1"/>
          </p:cNvGraphicFramePr>
          <p:nvPr>
            <p:ph idx="1"/>
            <p:extLst>
              <p:ext uri="{D42A27DB-BD31-4B8C-83A1-F6EECF244321}">
                <p14:modId xmlns:p14="http://schemas.microsoft.com/office/powerpoint/2010/main" val="2220865202"/>
              </p:ext>
            </p:extLst>
          </p:nvPr>
        </p:nvGraphicFramePr>
        <p:xfrm>
          <a:off x="838200" y="365124"/>
          <a:ext cx="6156323" cy="5984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978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838200" y="835466"/>
            <a:ext cx="6443444" cy="833663"/>
          </a:xfrm>
        </p:spPr>
        <p:txBody>
          <a:bodyPr/>
          <a:lstStyle/>
          <a:p>
            <a:r>
              <a:rPr lang="en-US" dirty="0">
                <a:latin typeface="Arial" panose="020B0604020202020204" pitchFamily="34" charset="0"/>
                <a:cs typeface="Arial" panose="020B0604020202020204" pitchFamily="34" charset="0"/>
              </a:rPr>
              <a:t>Ice Breaking </a:t>
            </a:r>
            <a:r>
              <a:rPr lang="hi-IN" dirty="0"/>
              <a:t>क्यों जरूरी है</a:t>
            </a:r>
            <a:endParaRPr lang="en-US" dirty="0"/>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idx="1"/>
          </p:nvPr>
        </p:nvSpPr>
        <p:spPr>
          <a:xfrm>
            <a:off x="838199" y="1825625"/>
            <a:ext cx="6904839" cy="4351338"/>
          </a:xfrm>
        </p:spPr>
        <p:txBody>
          <a:bodyPr/>
          <a:lstStyle/>
          <a:p>
            <a:pPr marL="0" indent="0" algn="just">
              <a:buNone/>
            </a:pPr>
            <a:endParaRPr lang="en-IN" sz="2800" dirty="0"/>
          </a:p>
          <a:p>
            <a:pPr algn="just"/>
            <a:r>
              <a:rPr lang="hi-IN" sz="2800" dirty="0"/>
              <a:t>जब लोग पहली बार किसी क्लास, बैठक या कार्यक्रम में मिलते हैं, तो अक्सर उनके मन में झिझक, डर या संकोच होता है।</a:t>
            </a:r>
            <a:endParaRPr lang="en-IN" sz="2800" dirty="0"/>
          </a:p>
          <a:p>
            <a:pPr marL="0" indent="0" algn="just">
              <a:buNone/>
            </a:pPr>
            <a:endParaRPr lang="en-IN" sz="2800" dirty="0"/>
          </a:p>
          <a:p>
            <a:pPr algn="just"/>
            <a:r>
              <a:rPr lang="en-IN" sz="2800" dirty="0"/>
              <a:t>   </a:t>
            </a:r>
            <a:r>
              <a:rPr lang="en-US" sz="2800" dirty="0"/>
              <a:t>Ice Breaking </a:t>
            </a:r>
            <a:r>
              <a:rPr lang="hi-IN" sz="2800" dirty="0"/>
              <a:t>उस संकोच को दूर करके एक सहज और सकारात्मक माहौल बनाती है।</a:t>
            </a:r>
            <a:endParaRPr lang="en-US" sz="2800" noProof="1"/>
          </a:p>
        </p:txBody>
      </p:sp>
      <p:sp>
        <p:nvSpPr>
          <p:cNvPr id="4" name="Slide Number Placeholder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a:lstStyle/>
          <a:p>
            <a:r>
              <a:rPr lang="en-US" dirty="0"/>
              <a:t> </a:t>
            </a:r>
          </a:p>
        </p:txBody>
      </p:sp>
    </p:spTree>
    <p:extLst>
      <p:ext uri="{BB962C8B-B14F-4D97-AF65-F5344CB8AC3E}">
        <p14:creationId xmlns:p14="http://schemas.microsoft.com/office/powerpoint/2010/main" val="2169832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DC5365-EA36-45A8-8DBD-A6D8461EB21D}"/>
              </a:ext>
            </a:extLst>
          </p:cNvPr>
          <p:cNvSpPr>
            <a:spLocks noGrp="1"/>
          </p:cNvSpPr>
          <p:nvPr>
            <p:ph type="title"/>
          </p:nvPr>
        </p:nvSpPr>
        <p:spPr/>
        <p:txBody>
          <a:bodyPr/>
          <a:lstStyle/>
          <a:p>
            <a:r>
              <a:rPr lang="hi-IN" dirty="0"/>
              <a:t>मुख्य कारण</a:t>
            </a:r>
            <a:endParaRPr lang="en-US" dirty="0"/>
          </a:p>
        </p:txBody>
      </p:sp>
      <p:pic>
        <p:nvPicPr>
          <p:cNvPr id="7" name="Picture Placeholder 6" descr="Woman with an AR headset">
            <a:extLst>
              <a:ext uri="{FF2B5EF4-FFF2-40B4-BE49-F238E27FC236}">
                <a16:creationId xmlns:a16="http://schemas.microsoft.com/office/drawing/2014/main" id="{2052C005-14A2-483C-8C1A-A3D21FF82E05}"/>
              </a:ext>
            </a:extLst>
          </p:cNvPr>
          <p:cNvPicPr>
            <a:picLocks noGrp="1" noChangeAspect="1"/>
          </p:cNvPicPr>
          <p:nvPr>
            <p:ph type="pic" idx="11"/>
          </p:nvPr>
        </p:nvPicPr>
        <p:blipFill rotWithShape="1">
          <a:blip r:embed="rId2" cstate="screen">
            <a:extLst>
              <a:ext uri="{28A0092B-C50C-407E-A947-70E740481C1C}">
                <a14:useLocalDpi xmlns:a14="http://schemas.microsoft.com/office/drawing/2010/main"/>
              </a:ext>
            </a:extLst>
          </a:blip>
          <a:srcRect/>
          <a:stretch/>
        </p:blipFill>
        <p:spPr>
          <a:xfrm flipH="1">
            <a:off x="0" y="0"/>
            <a:ext cx="6305550" cy="6727855"/>
          </a:xfrm>
        </p:spPr>
      </p:pic>
      <p:sp>
        <p:nvSpPr>
          <p:cNvPr id="4" name="Content Placeholder 3">
            <a:extLst>
              <a:ext uri="{FF2B5EF4-FFF2-40B4-BE49-F238E27FC236}">
                <a16:creationId xmlns:a16="http://schemas.microsoft.com/office/drawing/2014/main" id="{0D250B89-C4D5-43CB-81F0-EFF4588D7E45}"/>
              </a:ext>
            </a:extLst>
          </p:cNvPr>
          <p:cNvSpPr>
            <a:spLocks noGrp="1"/>
          </p:cNvSpPr>
          <p:nvPr>
            <p:ph idx="1"/>
          </p:nvPr>
        </p:nvSpPr>
        <p:spPr/>
        <p:txBody>
          <a:bodyPr>
            <a:normAutofit/>
          </a:bodyPr>
          <a:lstStyle/>
          <a:p>
            <a:r>
              <a:rPr lang="hi-IN" sz="2400" dirty="0"/>
              <a:t>लोगों के बीच झिझक खत्म करने के लिए </a:t>
            </a:r>
            <a:endParaRPr lang="en-IN" sz="2400" dirty="0"/>
          </a:p>
          <a:p>
            <a:r>
              <a:rPr lang="hi-IN" sz="2400" noProof="1"/>
              <a:t>बातचीत और संवाद शुरू करने के लिए </a:t>
            </a:r>
            <a:endParaRPr lang="en-IN" sz="2400" noProof="1"/>
          </a:p>
          <a:p>
            <a:r>
              <a:rPr lang="hi-IN" sz="2400" noProof="1"/>
              <a:t>सकारात्मक और मित्रतापूर्ण वातावरण बनाने के लिए</a:t>
            </a:r>
            <a:r>
              <a:rPr lang="en-US" sz="2400" noProof="1"/>
              <a:t>. </a:t>
            </a:r>
          </a:p>
          <a:p>
            <a:r>
              <a:rPr lang="hi-IN" sz="2400" noProof="1"/>
              <a:t>टीमवर्क को मजबूत करने के लिए</a:t>
            </a:r>
            <a:r>
              <a:rPr lang="en-IN" sz="2400" noProof="1"/>
              <a:t> </a:t>
            </a:r>
          </a:p>
          <a:p>
            <a:r>
              <a:rPr lang="hi-IN" sz="2400" noProof="1"/>
              <a:t>आत्मविश्वास बढ़ाने के लिए</a:t>
            </a:r>
            <a:r>
              <a:rPr lang="en-US" sz="2400" noProof="1"/>
              <a:t> </a:t>
            </a:r>
          </a:p>
        </p:txBody>
      </p:sp>
    </p:spTree>
    <p:extLst>
      <p:ext uri="{BB962C8B-B14F-4D97-AF65-F5344CB8AC3E}">
        <p14:creationId xmlns:p14="http://schemas.microsoft.com/office/powerpoint/2010/main" val="38038422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p:txBody>
          <a:bodyPr/>
          <a:lstStyle/>
          <a:p>
            <a:r>
              <a:rPr lang="en-US" dirty="0">
                <a:solidFill>
                  <a:srgbClr val="FF0000"/>
                </a:solidFill>
              </a:rPr>
              <a:t>Ice Breaking</a:t>
            </a:r>
            <a:br>
              <a:rPr lang="en-US" dirty="0"/>
            </a:br>
            <a:br>
              <a:rPr lang="en-US" dirty="0"/>
            </a:br>
            <a:r>
              <a:rPr lang="en-US" dirty="0"/>
              <a:t> </a:t>
            </a:r>
            <a:r>
              <a:rPr lang="hi-IN" dirty="0"/>
              <a:t>के फायदे</a:t>
            </a:r>
            <a:endParaRPr lang="en-US"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705349" y="365125"/>
            <a:ext cx="6695289" cy="5700116"/>
          </a:xfrm>
        </p:spPr>
        <p:txBody>
          <a:bodyPr>
            <a:normAutofit/>
          </a:bodyPr>
          <a:lstStyle/>
          <a:p>
            <a:r>
              <a:rPr lang="hi-IN" sz="2400" b="1" dirty="0">
                <a:solidFill>
                  <a:srgbClr val="FF0000"/>
                </a:solidFill>
              </a:rPr>
              <a:t>आत्मविश्वास बढ़ता है </a:t>
            </a:r>
            <a:r>
              <a:rPr lang="en-US" sz="2400" b="1" dirty="0">
                <a:solidFill>
                  <a:srgbClr val="FF0000"/>
                </a:solidFill>
              </a:rPr>
              <a:t>: </a:t>
            </a:r>
            <a:br>
              <a:rPr lang="en-US" dirty="0"/>
            </a:br>
            <a:r>
              <a:rPr lang="en-US" dirty="0"/>
              <a:t>   </a:t>
            </a:r>
            <a:r>
              <a:rPr lang="hi-IN" dirty="0"/>
              <a:t>जब व्यक्ति शुरुआत में ही बोलने का मौका पाता है तो </a:t>
            </a:r>
            <a:r>
              <a:rPr lang="en-IN" dirty="0"/>
              <a:t> </a:t>
            </a:r>
            <a:r>
              <a:rPr lang="hi-IN" dirty="0"/>
              <a:t>उसका आत्मविश्वास बढ़ता है।</a:t>
            </a:r>
            <a:endParaRPr lang="en-US" dirty="0"/>
          </a:p>
          <a:p>
            <a:r>
              <a:rPr lang="hi-IN" sz="2400" b="1" dirty="0">
                <a:solidFill>
                  <a:srgbClr val="FF0000"/>
                </a:solidFill>
              </a:rPr>
              <a:t>आपसी परिचय बढ़ता है </a:t>
            </a:r>
            <a:r>
              <a:rPr lang="en-US" sz="2400" b="1" dirty="0">
                <a:solidFill>
                  <a:srgbClr val="FF0000"/>
                </a:solidFill>
              </a:rPr>
              <a:t>: </a:t>
            </a:r>
            <a:br>
              <a:rPr lang="en-US" dirty="0"/>
            </a:br>
            <a:r>
              <a:rPr lang="en-US" dirty="0"/>
              <a:t>  </a:t>
            </a:r>
            <a:r>
              <a:rPr lang="hi-IN" dirty="0"/>
              <a:t>लोग एक-दूसरे को बेहतर तरीके से जान पाते हैं।</a:t>
            </a:r>
            <a:endParaRPr lang="en-US" dirty="0"/>
          </a:p>
          <a:p>
            <a:r>
              <a:rPr lang="hi-IN" sz="2400" b="1" dirty="0">
                <a:solidFill>
                  <a:srgbClr val="FF0000"/>
                </a:solidFill>
              </a:rPr>
              <a:t>संवाद बेहतर होता है</a:t>
            </a:r>
            <a:r>
              <a:rPr lang="en-US" sz="2400" b="1" dirty="0">
                <a:solidFill>
                  <a:srgbClr val="FF0000"/>
                </a:solidFill>
              </a:rPr>
              <a:t>: </a:t>
            </a:r>
            <a:br>
              <a:rPr lang="en-US" dirty="0"/>
            </a:br>
            <a:r>
              <a:rPr lang="hi-IN" dirty="0"/>
              <a:t>बातचीत सहज और खुली हो जाती है।</a:t>
            </a:r>
            <a:endParaRPr lang="en-US" dirty="0"/>
          </a:p>
          <a:p>
            <a:r>
              <a:rPr lang="hi-IN" sz="2400" b="1" dirty="0">
                <a:solidFill>
                  <a:srgbClr val="FF0000"/>
                </a:solidFill>
              </a:rPr>
              <a:t>टीमवर्क मजबूत होता है</a:t>
            </a:r>
            <a:r>
              <a:rPr lang="en-US" sz="2400" b="1" dirty="0">
                <a:solidFill>
                  <a:srgbClr val="FF0000"/>
                </a:solidFill>
              </a:rPr>
              <a:t>: </a:t>
            </a:r>
            <a:br>
              <a:rPr lang="en-US" dirty="0"/>
            </a:br>
            <a:r>
              <a:rPr lang="en-US" dirty="0"/>
              <a:t>   </a:t>
            </a:r>
            <a:r>
              <a:rPr lang="hi-IN" dirty="0"/>
              <a:t>लोग एक-दूसरे के साथ सहयोग करने लगते हैं।</a:t>
            </a:r>
            <a:endParaRPr lang="en-IN" dirty="0"/>
          </a:p>
          <a:p>
            <a:r>
              <a:rPr lang="hi-IN" sz="2400" b="1" dirty="0">
                <a:solidFill>
                  <a:srgbClr val="FF0000"/>
                </a:solidFill>
              </a:rPr>
              <a:t>सीखने का माहौल बनता है</a:t>
            </a:r>
            <a:r>
              <a:rPr lang="en-US" sz="2400" b="1" dirty="0">
                <a:solidFill>
                  <a:srgbClr val="FF0000"/>
                </a:solidFill>
              </a:rPr>
              <a:t>: </a:t>
            </a:r>
            <a:br>
              <a:rPr lang="en-US" dirty="0"/>
            </a:br>
            <a:r>
              <a:rPr lang="en-US" dirty="0"/>
              <a:t>   </a:t>
            </a:r>
            <a:r>
              <a:rPr lang="hi-IN" dirty="0"/>
              <a:t>क्लास या ट्रेनिंग में लोग ज्यादा सक्रिय हो जाते हैं।</a:t>
            </a:r>
            <a:endParaRPr lang="en-US" dirty="0"/>
          </a:p>
        </p:txBody>
      </p:sp>
    </p:spTree>
    <p:extLst>
      <p:ext uri="{BB962C8B-B14F-4D97-AF65-F5344CB8AC3E}">
        <p14:creationId xmlns:p14="http://schemas.microsoft.com/office/powerpoint/2010/main" val="6132914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Ice Breaking</a:t>
            </a:r>
            <a:br>
              <a:rPr lang="en-US" dirty="0"/>
            </a:br>
            <a:br>
              <a:rPr lang="en-US" dirty="0"/>
            </a:br>
            <a:r>
              <a:rPr lang="en-US" dirty="0"/>
              <a:t> </a:t>
            </a:r>
            <a:r>
              <a:rPr lang="hi-IN" dirty="0"/>
              <a:t>करने से:</a:t>
            </a:r>
            <a:endParaRPr lang="en-US"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p:txBody>
          <a:bodyPr>
            <a:normAutofit/>
          </a:bodyPr>
          <a:lstStyle/>
          <a:p>
            <a:r>
              <a:rPr lang="hi-IN" dirty="0"/>
              <a:t>छात्र एक-दूसरे से परिचित हो जाते हैं</a:t>
            </a:r>
            <a:endParaRPr lang="en-IN" dirty="0"/>
          </a:p>
          <a:p>
            <a:r>
              <a:rPr lang="hi-IN" dirty="0"/>
              <a:t>क्लास का माहौल दोस्ताना बन जाता है</a:t>
            </a:r>
            <a:endParaRPr lang="en-IN" dirty="0"/>
          </a:p>
          <a:p>
            <a:r>
              <a:rPr lang="hi-IN" dirty="0"/>
              <a:t>विद्यार्थी खुलकर सवाल पूछते हैं</a:t>
            </a:r>
            <a:endParaRPr lang="en-IN" dirty="0"/>
          </a:p>
          <a:p>
            <a:r>
              <a:rPr lang="hi-IN" dirty="0"/>
              <a:t>सीखने में रुचि बढ़ती है</a:t>
            </a:r>
            <a:endParaRPr lang="en-IN" dirty="0"/>
          </a:p>
          <a:p>
            <a:r>
              <a:rPr lang="hi-IN" dirty="0"/>
              <a:t>शिक्षक और छात्रों के बीच अच्छा संबंध बनता है</a:t>
            </a:r>
            <a:endParaRPr lang="en-IN" dirty="0"/>
          </a:p>
          <a:p>
            <a:r>
              <a:rPr lang="hi-IN" dirty="0"/>
              <a:t>इससे पूरी क्लास सक्रिय और जीवंत हो जाती है</a:t>
            </a:r>
            <a:endParaRPr lang="en-US" dirty="0"/>
          </a:p>
        </p:txBody>
      </p:sp>
    </p:spTree>
    <p:extLst>
      <p:ext uri="{BB962C8B-B14F-4D97-AF65-F5344CB8AC3E}">
        <p14:creationId xmlns:p14="http://schemas.microsoft.com/office/powerpoint/2010/main" val="33579288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p:txBody>
          <a:bodyPr/>
          <a:lstStyle/>
          <a:p>
            <a:r>
              <a:rPr lang="hi-IN" sz="4400" dirty="0">
                <a:latin typeface="Arial" panose="020B0604020202020204" pitchFamily="34" charset="0"/>
                <a:cs typeface="Arial" panose="020B0604020202020204" pitchFamily="34" charset="0"/>
              </a:rPr>
              <a:t>ऑफिस में </a:t>
            </a:r>
            <a:br>
              <a:rPr lang="en-IN" dirty="0">
                <a:latin typeface="Arial" panose="020B0604020202020204" pitchFamily="34" charset="0"/>
                <a:cs typeface="Arial" panose="020B0604020202020204" pitchFamily="34" charset="0"/>
              </a:rPr>
            </a:br>
            <a:br>
              <a:rPr lang="en-IN"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Ice Breaking</a:t>
            </a:r>
            <a:br>
              <a:rPr lang="en-US" dirty="0">
                <a:latin typeface="Arial" panose="020B0604020202020204" pitchFamily="34" charset="0"/>
                <a:cs typeface="Arial" panose="020B0604020202020204" pitchFamily="34" charset="0"/>
              </a:rPr>
            </a:br>
            <a:br>
              <a:rPr lang="en-US" sz="4400" dirty="0">
                <a:latin typeface="Arial" panose="020B0604020202020204" pitchFamily="34" charset="0"/>
                <a:cs typeface="Arial" panose="020B0604020202020204" pitchFamily="34" charset="0"/>
              </a:rPr>
            </a:br>
            <a:r>
              <a:rPr lang="en-US" sz="4400" dirty="0">
                <a:latin typeface="Arial" panose="020B0604020202020204" pitchFamily="34" charset="0"/>
                <a:cs typeface="Arial" panose="020B0604020202020204" pitchFamily="34" charset="0"/>
              </a:rPr>
              <a:t> </a:t>
            </a:r>
            <a:r>
              <a:rPr lang="hi-IN" sz="4400" dirty="0">
                <a:latin typeface="Arial" panose="020B0604020202020204" pitchFamily="34" charset="0"/>
                <a:cs typeface="Arial" panose="020B0604020202020204" pitchFamily="34" charset="0"/>
              </a:rPr>
              <a:t>क्यों जरूरी है</a:t>
            </a:r>
            <a:r>
              <a:rPr lang="hi-IN" dirty="0"/>
              <a:t>:</a:t>
            </a:r>
            <a:endParaRPr lang="en-US"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p:txBody>
          <a:bodyPr>
            <a:normAutofit/>
          </a:bodyPr>
          <a:lstStyle/>
          <a:p>
            <a:pPr marL="0" indent="0">
              <a:buNone/>
            </a:pPr>
            <a:r>
              <a:rPr lang="hi-IN" sz="2400" b="1" dirty="0"/>
              <a:t>ऑफिस में </a:t>
            </a:r>
            <a:r>
              <a:rPr lang="en-IN" sz="2400" b="1" dirty="0"/>
              <a:t>Ice Breaking </a:t>
            </a:r>
            <a:r>
              <a:rPr lang="hi-IN" sz="2400" b="1" dirty="0"/>
              <a:t>बहुत जरूरी होती है,</a:t>
            </a:r>
            <a:endParaRPr lang="en-IN" sz="2400" b="1" dirty="0"/>
          </a:p>
          <a:p>
            <a:r>
              <a:rPr lang="hi-IN" sz="2400" dirty="0"/>
              <a:t>जब नए कर्मचारी या अधिकारी टीम में शामिल होते हैं।</a:t>
            </a:r>
            <a:r>
              <a:rPr lang="en-IN" sz="2400" dirty="0"/>
              <a:t> </a:t>
            </a:r>
            <a:r>
              <a:rPr lang="hi-IN" sz="2400" dirty="0"/>
              <a:t>इसके लाभ</a:t>
            </a:r>
            <a:r>
              <a:rPr lang="en-IN" sz="2400" dirty="0"/>
              <a:t> </a:t>
            </a:r>
            <a:r>
              <a:rPr lang="hi-IN" sz="2400" dirty="0"/>
              <a:t>कर्मचारियों के बीच भरोसा बढ़ता है</a:t>
            </a:r>
            <a:endParaRPr lang="en-IN" sz="2400" dirty="0"/>
          </a:p>
          <a:p>
            <a:r>
              <a:rPr lang="en-IN" sz="2400" dirty="0"/>
              <a:t> </a:t>
            </a:r>
            <a:r>
              <a:rPr lang="hi-IN" sz="2400" dirty="0"/>
              <a:t>टीमवर्क मजबूत होता है</a:t>
            </a:r>
            <a:r>
              <a:rPr lang="en-IN" sz="2400" dirty="0"/>
              <a:t> </a:t>
            </a:r>
          </a:p>
          <a:p>
            <a:r>
              <a:rPr lang="hi-IN" sz="2400" dirty="0"/>
              <a:t>काम करने का माहौल सकारात्मक बनता है</a:t>
            </a:r>
            <a:endParaRPr lang="en-IN" sz="2400" dirty="0"/>
          </a:p>
          <a:p>
            <a:r>
              <a:rPr lang="hi-IN" sz="2400" dirty="0"/>
              <a:t>संचार बेहतर होता है</a:t>
            </a:r>
            <a:endParaRPr lang="en-IN" sz="2400" dirty="0"/>
          </a:p>
          <a:p>
            <a:r>
              <a:rPr lang="hi-IN" sz="2400" dirty="0"/>
              <a:t>कार्यक्षमता (</a:t>
            </a:r>
            <a:r>
              <a:rPr lang="en-IN" sz="2400" dirty="0"/>
              <a:t>Productivity) </a:t>
            </a:r>
            <a:r>
              <a:rPr lang="hi-IN" sz="2400" dirty="0"/>
              <a:t>बढ़ती है</a:t>
            </a:r>
            <a:endParaRPr lang="en-US" sz="2400" dirty="0"/>
          </a:p>
        </p:txBody>
      </p:sp>
    </p:spTree>
    <p:extLst>
      <p:ext uri="{BB962C8B-B14F-4D97-AF65-F5344CB8AC3E}">
        <p14:creationId xmlns:p14="http://schemas.microsoft.com/office/powerpoint/2010/main" val="32537589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p:txBody>
          <a:bodyPr/>
          <a:lstStyle/>
          <a:p>
            <a:r>
              <a:rPr lang="en-IN" sz="4400" dirty="0">
                <a:latin typeface="Arial" panose="020B0604020202020204" pitchFamily="34" charset="0"/>
                <a:cs typeface="Arial" panose="020B0604020202020204" pitchFamily="34" charset="0"/>
              </a:rPr>
              <a:t>Ice Breaking </a:t>
            </a:r>
            <a:br>
              <a:rPr lang="en-IN" sz="4400" dirty="0">
                <a:latin typeface="Arial" panose="020B0604020202020204" pitchFamily="34" charset="0"/>
                <a:cs typeface="Arial" panose="020B0604020202020204" pitchFamily="34" charset="0"/>
              </a:rPr>
            </a:br>
            <a:br>
              <a:rPr lang="en-IN" sz="4400" dirty="0">
                <a:latin typeface="Arial" panose="020B0604020202020204" pitchFamily="34" charset="0"/>
                <a:cs typeface="Arial" panose="020B0604020202020204" pitchFamily="34" charset="0"/>
              </a:rPr>
            </a:br>
            <a:r>
              <a:rPr lang="hi-IN" sz="4400" dirty="0">
                <a:latin typeface="Arial" panose="020B0604020202020204" pitchFamily="34" charset="0"/>
                <a:cs typeface="Arial" panose="020B0604020202020204" pitchFamily="34" charset="0"/>
              </a:rPr>
              <a:t>का उद्देश्य</a:t>
            </a:r>
            <a:r>
              <a:rPr lang="hi-IN" dirty="0"/>
              <a:t>:</a:t>
            </a:r>
            <a:endParaRPr lang="en-US"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p:txBody>
          <a:bodyPr>
            <a:normAutofit/>
          </a:bodyPr>
          <a:lstStyle/>
          <a:p>
            <a:pPr marL="0" indent="0">
              <a:buNone/>
            </a:pPr>
            <a:r>
              <a:rPr lang="en-US" sz="2400" dirty="0"/>
              <a:t>Ice Breaking </a:t>
            </a:r>
            <a:r>
              <a:rPr lang="hi-IN" sz="2400" dirty="0"/>
              <a:t>का मुख्य उद्देश्य है:</a:t>
            </a:r>
            <a:endParaRPr lang="en-IN" sz="2400" dirty="0"/>
          </a:p>
          <a:p>
            <a:r>
              <a:rPr lang="hi-IN" sz="2400" dirty="0"/>
              <a:t>झिझक खत्म करना</a:t>
            </a:r>
            <a:r>
              <a:rPr lang="en-IN" sz="2400" dirty="0"/>
              <a:t> </a:t>
            </a:r>
          </a:p>
          <a:p>
            <a:r>
              <a:rPr lang="hi-IN" sz="2400" dirty="0"/>
              <a:t>संवाद को आसान बनाना</a:t>
            </a:r>
            <a:endParaRPr lang="en-IN" sz="2400" dirty="0"/>
          </a:p>
          <a:p>
            <a:r>
              <a:rPr lang="hi-IN" sz="2400" dirty="0"/>
              <a:t>टीम को जोड़ना</a:t>
            </a:r>
            <a:endParaRPr lang="en-IN" sz="2400" dirty="0"/>
          </a:p>
          <a:p>
            <a:r>
              <a:rPr lang="hi-IN" sz="2400" dirty="0"/>
              <a:t>सकारात्मक वातावरण बनाना</a:t>
            </a:r>
            <a:endParaRPr lang="en-US" sz="2400" dirty="0"/>
          </a:p>
        </p:txBody>
      </p:sp>
    </p:spTree>
    <p:extLst>
      <p:ext uri="{BB962C8B-B14F-4D97-AF65-F5344CB8AC3E}">
        <p14:creationId xmlns:p14="http://schemas.microsoft.com/office/powerpoint/2010/main" val="19893860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838200" y="835466"/>
            <a:ext cx="6443444" cy="833663"/>
          </a:xfrm>
        </p:spPr>
        <p:txBody>
          <a:bodyPr/>
          <a:lstStyle/>
          <a:p>
            <a:r>
              <a:rPr lang="hi-IN" dirty="0">
                <a:latin typeface="Arial" panose="020B0604020202020204" pitchFamily="34" charset="0"/>
                <a:cs typeface="Arial" panose="020B0604020202020204" pitchFamily="34" charset="0"/>
              </a:rPr>
              <a:t>निष्कर्ष</a:t>
            </a:r>
            <a:endParaRPr lang="en-US" dirty="0"/>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idx="1"/>
          </p:nvPr>
        </p:nvSpPr>
        <p:spPr>
          <a:xfrm>
            <a:off x="838199" y="1825625"/>
            <a:ext cx="11049001" cy="4351338"/>
          </a:xfrm>
        </p:spPr>
        <p:txBody>
          <a:bodyPr/>
          <a:lstStyle/>
          <a:p>
            <a:pPr marL="0" indent="0" algn="just">
              <a:buNone/>
            </a:pPr>
            <a:endParaRPr lang="en-IN" sz="2800" dirty="0"/>
          </a:p>
          <a:p>
            <a:pPr algn="just"/>
            <a:r>
              <a:rPr lang="en-IN" sz="3200" dirty="0">
                <a:latin typeface="Arial" panose="020B0604020202020204" pitchFamily="34" charset="0"/>
                <a:cs typeface="Arial" panose="020B0604020202020204" pitchFamily="34" charset="0"/>
              </a:rPr>
              <a:t>Ice Breaking </a:t>
            </a:r>
            <a:r>
              <a:rPr lang="hi-IN" sz="3200" dirty="0"/>
              <a:t>किसी भी समूह में पहला कदम होती है जो लोगों को जोड़ती है, संवाद को मजबूत करती है और सीखने या काम करने के माहौल को बेहतर बनाती है।</a:t>
            </a:r>
            <a:endParaRPr lang="en-US" sz="3200" noProof="1"/>
          </a:p>
        </p:txBody>
      </p:sp>
      <p:sp>
        <p:nvSpPr>
          <p:cNvPr id="4" name="Slide Number Placeholder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a:lstStyle/>
          <a:p>
            <a:endParaRPr lang="en-US" dirty="0"/>
          </a:p>
        </p:txBody>
      </p:sp>
      <p:sp>
        <p:nvSpPr>
          <p:cNvPr id="12" name="Rectangle 11">
            <a:extLst>
              <a:ext uri="{FF2B5EF4-FFF2-40B4-BE49-F238E27FC236}">
                <a16:creationId xmlns:a16="http://schemas.microsoft.com/office/drawing/2014/main" id="{84949406-858F-4224-BC48-197463899896}"/>
              </a:ext>
              <a:ext uri="{C183D7F6-B498-43B3-948B-1728B52AA6E4}">
                <adec:decorative xmlns:adec="http://schemas.microsoft.com/office/drawing/2017/decorative" val="1"/>
              </a:ext>
            </a:extLst>
          </p:cNvPr>
          <p:cNvSpPr/>
          <p:nvPr/>
        </p:nvSpPr>
        <p:spPr>
          <a:xfrm>
            <a:off x="8801677" y="6562004"/>
            <a:ext cx="2552123" cy="1594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p>
        </p:txBody>
      </p:sp>
    </p:spTree>
    <p:extLst>
      <p:ext uri="{BB962C8B-B14F-4D97-AF65-F5344CB8AC3E}">
        <p14:creationId xmlns:p14="http://schemas.microsoft.com/office/powerpoint/2010/main" val="426195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p:tgtEl>
                                          <p:spTgt spid="12"/>
                                        </p:tgtEl>
                                        <p:attrNameLst>
                                          <p:attrName>ppt_y</p:attrName>
                                        </p:attrNameLst>
                                      </p:cBhvr>
                                      <p:tavLst>
                                        <p:tav tm="0">
                                          <p:val>
                                            <p:strVal val="#ppt_y+#ppt_h*1.125000"/>
                                          </p:val>
                                        </p:tav>
                                        <p:tav tm="100000">
                                          <p:val>
                                            <p:strVal val="#ppt_y"/>
                                          </p:val>
                                        </p:tav>
                                      </p:tavLst>
                                    </p:anim>
                                    <p:animEffect transition="in" filter="wipe(up)">
                                      <p:cBhvr>
                                        <p:cTn id="8"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745922" y="499674"/>
            <a:ext cx="9497036" cy="5171284"/>
          </a:xfrm>
        </p:spPr>
        <p:txBody>
          <a:bodyPr/>
          <a:lstStyle/>
          <a:p>
            <a:r>
              <a:rPr lang="hi-IN" dirty="0">
                <a:latin typeface="Arial" panose="020B0604020202020204" pitchFamily="34" charset="0"/>
                <a:cs typeface="Arial" panose="020B0604020202020204" pitchFamily="34" charset="0"/>
              </a:rPr>
              <a:t>जब झिझक की बर्फ पिघलती है, तभी संवाद की धारा बहती है।”</a:t>
            </a:r>
            <a:endParaRPr lang="en-US" dirty="0"/>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idx="1"/>
          </p:nvPr>
        </p:nvSpPr>
        <p:spPr>
          <a:xfrm>
            <a:off x="745923" y="2046913"/>
            <a:ext cx="9497036" cy="2659311"/>
          </a:xfrm>
        </p:spPr>
        <p:txBody>
          <a:bodyPr/>
          <a:lstStyle/>
          <a:p>
            <a:pPr marL="0" indent="0" algn="just">
              <a:buNone/>
            </a:pPr>
            <a:r>
              <a:rPr lang="en-IN" sz="2800" dirty="0"/>
              <a:t> </a:t>
            </a:r>
          </a:p>
        </p:txBody>
      </p:sp>
      <p:sp>
        <p:nvSpPr>
          <p:cNvPr id="12" name="Rectangle 11">
            <a:extLst>
              <a:ext uri="{FF2B5EF4-FFF2-40B4-BE49-F238E27FC236}">
                <a16:creationId xmlns:a16="http://schemas.microsoft.com/office/drawing/2014/main" id="{84949406-858F-4224-BC48-197463899896}"/>
              </a:ext>
              <a:ext uri="{C183D7F6-B498-43B3-948B-1728B52AA6E4}">
                <adec:decorative xmlns:adec="http://schemas.microsoft.com/office/drawing/2017/decorative" val="1"/>
              </a:ext>
            </a:extLst>
          </p:cNvPr>
          <p:cNvSpPr/>
          <p:nvPr/>
        </p:nvSpPr>
        <p:spPr>
          <a:xfrm>
            <a:off x="8801677" y="6562004"/>
            <a:ext cx="2552123" cy="1594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p>
        </p:txBody>
      </p:sp>
    </p:spTree>
    <p:extLst>
      <p:ext uri="{BB962C8B-B14F-4D97-AF65-F5344CB8AC3E}">
        <p14:creationId xmlns:p14="http://schemas.microsoft.com/office/powerpoint/2010/main" val="114080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p:tgtEl>
                                          <p:spTgt spid="12"/>
                                        </p:tgtEl>
                                        <p:attrNameLst>
                                          <p:attrName>ppt_y</p:attrName>
                                        </p:attrNameLst>
                                      </p:cBhvr>
                                      <p:tavLst>
                                        <p:tav tm="0">
                                          <p:val>
                                            <p:strVal val="#ppt_y+#ppt_h*1.125000"/>
                                          </p:val>
                                        </p:tav>
                                        <p:tav tm="100000">
                                          <p:val>
                                            <p:strVal val="#ppt_y"/>
                                          </p:val>
                                        </p:tav>
                                      </p:tavLst>
                                    </p:anim>
                                    <p:animEffect transition="in" filter="wipe(up)">
                                      <p:cBhvr>
                                        <p:cTn id="8"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0" y="-109057"/>
            <a:ext cx="12192000" cy="6967057"/>
          </a:xfrm>
        </p:spPr>
        <p:txBody>
          <a:bodyPr/>
          <a:lstStyle/>
          <a:p>
            <a:r>
              <a:rPr lang="hi-IN" dirty="0">
                <a:latin typeface="Arial" panose="020B0604020202020204" pitchFamily="34" charset="0"/>
                <a:cs typeface="Arial" panose="020B0604020202020204" pitchFamily="34" charset="0"/>
              </a:rPr>
              <a:t>जब ऑफिस से अधिकारी (</a:t>
            </a:r>
            <a:r>
              <a:rPr lang="en-IN" dirty="0">
                <a:latin typeface="Arial" panose="020B0604020202020204" pitchFamily="34" charset="0"/>
                <a:cs typeface="Arial" panose="020B0604020202020204" pitchFamily="34" charset="0"/>
              </a:rPr>
              <a:t>Officers) </a:t>
            </a:r>
            <a:r>
              <a:rPr lang="hi-IN" dirty="0">
                <a:latin typeface="Arial" panose="020B0604020202020204" pitchFamily="34" charset="0"/>
                <a:cs typeface="Arial" panose="020B0604020202020204" pitchFamily="34" charset="0"/>
              </a:rPr>
              <a:t>ट्रेनिंग सेंटर में आते हैं, तो वे अलग-अलग जिले, विभाग, संस्कृति, अनुभव और कार्य-माहौल से आते हैं। इसलिए प्रशिक्षण शुरू करने से पहले </a:t>
            </a:r>
            <a:r>
              <a:rPr lang="en-IN" dirty="0">
                <a:latin typeface="Arial" panose="020B0604020202020204" pitchFamily="34" charset="0"/>
                <a:cs typeface="Arial" panose="020B0604020202020204" pitchFamily="34" charset="0"/>
              </a:rPr>
              <a:t>Ice Breaking (</a:t>
            </a:r>
            <a:r>
              <a:rPr lang="hi-IN" dirty="0">
                <a:latin typeface="Arial" panose="020B0604020202020204" pitchFamily="34" charset="0"/>
                <a:cs typeface="Arial" panose="020B0604020202020204" pitchFamily="34" charset="0"/>
              </a:rPr>
              <a:t>आइस ब्रेकिंग) बहुत आवश्यक होती है, ताकि सभी प्रतिभागी एक-दूसरे के साथ सहज होकर सीखने की प्रक्रिया में सक्रिय रूप से भाग ले सकें।</a:t>
            </a:r>
            <a:endParaRPr lang="en-US" dirty="0"/>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idx="1"/>
          </p:nvPr>
        </p:nvSpPr>
        <p:spPr>
          <a:xfrm>
            <a:off x="745923" y="2046913"/>
            <a:ext cx="9497036" cy="2659311"/>
          </a:xfrm>
        </p:spPr>
        <p:txBody>
          <a:bodyPr/>
          <a:lstStyle/>
          <a:p>
            <a:pPr marL="0" indent="0" algn="just">
              <a:buNone/>
            </a:pPr>
            <a:r>
              <a:rPr lang="en-IN" sz="2800" dirty="0"/>
              <a:t> </a:t>
            </a:r>
          </a:p>
        </p:txBody>
      </p:sp>
      <p:sp>
        <p:nvSpPr>
          <p:cNvPr id="12" name="Rectangle 11">
            <a:extLst>
              <a:ext uri="{FF2B5EF4-FFF2-40B4-BE49-F238E27FC236}">
                <a16:creationId xmlns:a16="http://schemas.microsoft.com/office/drawing/2014/main" id="{84949406-858F-4224-BC48-197463899896}"/>
              </a:ext>
              <a:ext uri="{C183D7F6-B498-43B3-948B-1728B52AA6E4}">
                <adec:decorative xmlns:adec="http://schemas.microsoft.com/office/drawing/2017/decorative" val="1"/>
              </a:ext>
            </a:extLst>
          </p:cNvPr>
          <p:cNvSpPr/>
          <p:nvPr/>
        </p:nvSpPr>
        <p:spPr>
          <a:xfrm>
            <a:off x="8801677" y="6562004"/>
            <a:ext cx="2552123" cy="1594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p>
        </p:txBody>
      </p:sp>
    </p:spTree>
    <p:extLst>
      <p:ext uri="{BB962C8B-B14F-4D97-AF65-F5344CB8AC3E}">
        <p14:creationId xmlns:p14="http://schemas.microsoft.com/office/powerpoint/2010/main" val="427390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p:tgtEl>
                                          <p:spTgt spid="12"/>
                                        </p:tgtEl>
                                        <p:attrNameLst>
                                          <p:attrName>ppt_y</p:attrName>
                                        </p:attrNameLst>
                                      </p:cBhvr>
                                      <p:tavLst>
                                        <p:tav tm="0">
                                          <p:val>
                                            <p:strVal val="#ppt_y+#ppt_h*1.125000"/>
                                          </p:val>
                                        </p:tav>
                                        <p:tav tm="100000">
                                          <p:val>
                                            <p:strVal val="#ppt_y"/>
                                          </p:val>
                                        </p:tav>
                                      </p:tavLst>
                                    </p:anim>
                                    <p:animEffect transition="in" filter="wipe(up)">
                                      <p:cBhvr>
                                        <p:cTn id="8"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l"/>
            <a:r>
              <a:rPr lang="hi-IN" sz="4400" dirty="0">
                <a:latin typeface="Arial" panose="020B0604020202020204" pitchFamily="34" charset="0"/>
                <a:cs typeface="Arial" panose="020B0604020202020204" pitchFamily="34" charset="0"/>
              </a:rPr>
              <a:t>ऑफिसर्स के लिए </a:t>
            </a:r>
            <a:br>
              <a:rPr lang="en-IN" sz="4400" dirty="0">
                <a:latin typeface="Arial" panose="020B0604020202020204" pitchFamily="34" charset="0"/>
                <a:cs typeface="Arial" panose="020B0604020202020204" pitchFamily="34" charset="0"/>
              </a:rPr>
            </a:br>
            <a:r>
              <a:rPr lang="en-IN" sz="4400" dirty="0">
                <a:latin typeface="Arial" panose="020B0604020202020204" pitchFamily="34" charset="0"/>
                <a:cs typeface="Arial" panose="020B0604020202020204" pitchFamily="34" charset="0"/>
              </a:rPr>
              <a:t>Ice Breaking </a:t>
            </a:r>
            <a:r>
              <a:rPr lang="hi-IN" sz="4400" dirty="0">
                <a:latin typeface="Arial" panose="020B0604020202020204" pitchFamily="34" charset="0"/>
                <a:cs typeface="Arial" panose="020B0604020202020204" pitchFamily="34" charset="0"/>
              </a:rPr>
              <a:t>क्यों जरूरी है</a:t>
            </a:r>
            <a:r>
              <a:rPr lang="en-IN" sz="4400" dirty="0">
                <a:latin typeface="Arial" panose="020B0604020202020204" pitchFamily="34" charset="0"/>
                <a:cs typeface="Arial" panose="020B0604020202020204" pitchFamily="34" charset="0"/>
              </a:rPr>
              <a:t>  </a:t>
            </a:r>
            <a:r>
              <a:rPr lang="hi-IN" dirty="0"/>
              <a:t>:</a:t>
            </a:r>
            <a:endParaRPr lang="en-US"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97167" y="0"/>
            <a:ext cx="7594833" cy="6721472"/>
          </a:xfrm>
        </p:spPr>
        <p:txBody>
          <a:bodyPr>
            <a:normAutofit/>
          </a:bodyPr>
          <a:lstStyle/>
          <a:p>
            <a:r>
              <a:rPr lang="hi-IN" sz="2400" dirty="0"/>
              <a:t>अलग-अलग पृष्ठभूमि</a:t>
            </a:r>
            <a:endParaRPr lang="en-IN" sz="2400" dirty="0"/>
          </a:p>
          <a:p>
            <a:pPr marL="0" indent="0">
              <a:buNone/>
            </a:pPr>
            <a:r>
              <a:rPr lang="en-IN" sz="2400" dirty="0"/>
              <a:t> </a:t>
            </a:r>
            <a:r>
              <a:rPr lang="hi-IN" dirty="0"/>
              <a:t>ट्रेनिंग में आने वाले अधिकारी अलग-अलग क्षेत्र, भाषा और कार्य-संस्कृति से आते हैं। </a:t>
            </a:r>
            <a:r>
              <a:rPr lang="en-IN" dirty="0"/>
              <a:t>Ice Breaking </a:t>
            </a:r>
            <a:r>
              <a:rPr lang="hi-IN" dirty="0"/>
              <a:t>उन्हें एक मंच पर जोड़ती है।</a:t>
            </a:r>
            <a:r>
              <a:rPr lang="en-IN" dirty="0"/>
              <a:t> </a:t>
            </a:r>
            <a:r>
              <a:rPr lang="hi-IN" dirty="0"/>
              <a:t>टीमवर्क मजबूत होता है</a:t>
            </a:r>
            <a:r>
              <a:rPr lang="en-IN" dirty="0"/>
              <a:t> </a:t>
            </a:r>
          </a:p>
          <a:p>
            <a:pPr marL="0" indent="0">
              <a:buNone/>
            </a:pPr>
            <a:endParaRPr lang="en-IN" dirty="0"/>
          </a:p>
          <a:p>
            <a:r>
              <a:rPr lang="hi-IN" sz="2400" dirty="0"/>
              <a:t>औपचारिक माहौल को सहज बनाना</a:t>
            </a:r>
            <a:endParaRPr lang="en-IN" sz="2400" dirty="0"/>
          </a:p>
          <a:p>
            <a:pPr marL="0" indent="0">
              <a:buNone/>
            </a:pPr>
            <a:r>
              <a:rPr lang="en-IN" dirty="0"/>
              <a:t>    </a:t>
            </a:r>
            <a:r>
              <a:rPr lang="hi-IN" dirty="0"/>
              <a:t>ऑफिसर अक्सर औपचारिक माहौल में रहते हैं। </a:t>
            </a:r>
            <a:r>
              <a:rPr lang="en-IN" dirty="0"/>
              <a:t>Ice Breaking </a:t>
            </a:r>
            <a:r>
              <a:rPr lang="hi-IN" dirty="0"/>
              <a:t>माहौल को आरामदायक और संवादात्मक बनाती है।</a:t>
            </a:r>
            <a:endParaRPr lang="en-IN" dirty="0"/>
          </a:p>
          <a:p>
            <a:pPr marL="0" indent="0">
              <a:buNone/>
            </a:pPr>
            <a:endParaRPr lang="en-IN" dirty="0"/>
          </a:p>
          <a:p>
            <a:r>
              <a:rPr lang="hi-IN" sz="2400" dirty="0"/>
              <a:t>आपसी परिचय बढ़ाना</a:t>
            </a:r>
            <a:r>
              <a:rPr lang="en-IN" sz="2400" dirty="0"/>
              <a:t> </a:t>
            </a:r>
          </a:p>
          <a:p>
            <a:pPr marL="0" indent="0">
              <a:buNone/>
            </a:pPr>
            <a:r>
              <a:rPr lang="en-IN" sz="2400" dirty="0"/>
              <a:t>    </a:t>
            </a:r>
            <a:r>
              <a:rPr lang="en-IN" dirty="0"/>
              <a:t>Ice Breaking </a:t>
            </a:r>
            <a:r>
              <a:rPr lang="hi-IN" dirty="0"/>
              <a:t>से अधिकारी एक-दूसरे के अनुभव और कार्यक्षेत्र के बारे में जान पाते हैं।</a:t>
            </a:r>
            <a:endParaRPr lang="en-IN" dirty="0"/>
          </a:p>
          <a:p>
            <a:pPr marL="0" indent="0">
              <a:buNone/>
            </a:pPr>
            <a:endParaRPr lang="en-IN" dirty="0"/>
          </a:p>
          <a:p>
            <a:r>
              <a:rPr lang="en-IN" sz="2400" dirty="0"/>
              <a:t> </a:t>
            </a:r>
            <a:r>
              <a:rPr lang="hi-IN" sz="2400" dirty="0"/>
              <a:t>सक्रिय भागीदारी</a:t>
            </a:r>
            <a:endParaRPr lang="en-IN" sz="2400" dirty="0"/>
          </a:p>
          <a:p>
            <a:pPr marL="0" indent="0">
              <a:buNone/>
            </a:pPr>
            <a:r>
              <a:rPr lang="en-IN" dirty="0"/>
              <a:t>    </a:t>
            </a:r>
            <a:r>
              <a:rPr lang="hi-IN" dirty="0"/>
              <a:t>जब शुरुआत में ही बातचीत और गतिविधि होती है तो प्रतिभागी ट्रेनिंग में सक्रिय हो जाते हैं।</a:t>
            </a:r>
            <a:endParaRPr lang="en-US" dirty="0"/>
          </a:p>
        </p:txBody>
      </p:sp>
    </p:spTree>
    <p:extLst>
      <p:ext uri="{BB962C8B-B14F-4D97-AF65-F5344CB8AC3E}">
        <p14:creationId xmlns:p14="http://schemas.microsoft.com/office/powerpoint/2010/main" val="16965430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l"/>
            <a:r>
              <a:rPr lang="hi-IN" sz="4400" dirty="0">
                <a:latin typeface="Arial" panose="020B0604020202020204" pitchFamily="34" charset="0"/>
                <a:cs typeface="Arial" panose="020B0604020202020204" pitchFamily="34" charset="0"/>
              </a:rPr>
              <a:t>ऑफिसर्स के लिए </a:t>
            </a:r>
            <a:r>
              <a:rPr lang="en-IN" sz="4400" dirty="0">
                <a:latin typeface="Arial" panose="020B0604020202020204" pitchFamily="34" charset="0"/>
                <a:cs typeface="Arial" panose="020B0604020202020204" pitchFamily="34" charset="0"/>
              </a:rPr>
              <a:t>Ice Breaking </a:t>
            </a:r>
            <a:r>
              <a:rPr lang="hi-IN" sz="4400" dirty="0">
                <a:latin typeface="Arial" panose="020B0604020202020204" pitchFamily="34" charset="0"/>
                <a:cs typeface="Arial" panose="020B0604020202020204" pitchFamily="34" charset="0"/>
              </a:rPr>
              <a:t>के मुख्य उद्देश्य</a:t>
            </a:r>
            <a:r>
              <a:rPr lang="en-IN" sz="4400" dirty="0">
                <a:latin typeface="Arial" panose="020B0604020202020204" pitchFamily="34" charset="0"/>
                <a:cs typeface="Arial" panose="020B0604020202020204" pitchFamily="34" charset="0"/>
              </a:rPr>
              <a:t> </a:t>
            </a:r>
            <a:r>
              <a:rPr lang="hi-IN" dirty="0"/>
              <a:t>:</a:t>
            </a:r>
            <a:endParaRPr lang="en-US"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97167" y="0"/>
            <a:ext cx="7594833" cy="6721472"/>
          </a:xfrm>
        </p:spPr>
        <p:txBody>
          <a:bodyPr>
            <a:normAutofit/>
          </a:bodyPr>
          <a:lstStyle/>
          <a:p>
            <a:r>
              <a:rPr lang="hi-IN" sz="3200" dirty="0"/>
              <a:t>प्रतिभागियों की झिझक दूर करना</a:t>
            </a:r>
            <a:endParaRPr lang="en-IN" sz="3200" dirty="0"/>
          </a:p>
          <a:p>
            <a:r>
              <a:rPr lang="hi-IN" sz="3200" dirty="0"/>
              <a:t>संवाद और सहभागिता बढ़ाना</a:t>
            </a:r>
            <a:endParaRPr lang="en-IN" sz="3200" dirty="0"/>
          </a:p>
          <a:p>
            <a:r>
              <a:rPr lang="hi-IN" sz="3200" dirty="0"/>
              <a:t>सीखने का सकारात्मक वातावरण बनाना</a:t>
            </a:r>
            <a:endParaRPr lang="en-IN" sz="3200" dirty="0"/>
          </a:p>
          <a:p>
            <a:r>
              <a:rPr lang="hi-IN" sz="3200" dirty="0"/>
              <a:t>अनुभव साझा करने का अवसर देना</a:t>
            </a:r>
            <a:endParaRPr lang="en-IN" sz="3200" dirty="0"/>
          </a:p>
          <a:p>
            <a:r>
              <a:rPr lang="hi-IN" sz="3200" dirty="0"/>
              <a:t>समूह में आपसी विश्वास विकसित करना</a:t>
            </a:r>
            <a:endParaRPr lang="en-US" sz="2800" dirty="0"/>
          </a:p>
        </p:txBody>
      </p:sp>
    </p:spTree>
    <p:extLst>
      <p:ext uri="{BB962C8B-B14F-4D97-AF65-F5344CB8AC3E}">
        <p14:creationId xmlns:p14="http://schemas.microsoft.com/office/powerpoint/2010/main" val="21020313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l"/>
            <a:r>
              <a:rPr lang="hi-IN" sz="4400" dirty="0">
                <a:latin typeface="Arial" panose="020B0604020202020204" pitchFamily="34" charset="0"/>
                <a:cs typeface="Arial" panose="020B0604020202020204" pitchFamily="34" charset="0"/>
              </a:rPr>
              <a:t>क्लासरूम में</a:t>
            </a:r>
            <a:br>
              <a:rPr lang="en-IN" sz="4400" dirty="0">
                <a:latin typeface="Arial" panose="020B0604020202020204" pitchFamily="34" charset="0"/>
                <a:cs typeface="Arial" panose="020B0604020202020204" pitchFamily="34" charset="0"/>
              </a:rPr>
            </a:br>
            <a:r>
              <a:rPr lang="hi-IN" sz="4400" dirty="0">
                <a:latin typeface="Arial" panose="020B0604020202020204" pitchFamily="34" charset="0"/>
                <a:cs typeface="Arial" panose="020B0604020202020204" pitchFamily="34" charset="0"/>
              </a:rPr>
              <a:t> </a:t>
            </a:r>
            <a:r>
              <a:rPr lang="en-IN" sz="4400" dirty="0">
                <a:latin typeface="Arial" panose="020B0604020202020204" pitchFamily="34" charset="0"/>
                <a:cs typeface="Arial" panose="020B0604020202020204" pitchFamily="34" charset="0"/>
              </a:rPr>
              <a:t>Ice Breaking </a:t>
            </a:r>
            <a:r>
              <a:rPr lang="hi-IN" sz="4400" dirty="0">
                <a:latin typeface="Arial" panose="020B0604020202020204" pitchFamily="34" charset="0"/>
                <a:cs typeface="Arial" panose="020B0604020202020204" pitchFamily="34" charset="0"/>
              </a:rPr>
              <a:t>कैसे करें</a:t>
            </a:r>
            <a:r>
              <a:rPr lang="en-IN" sz="4400" dirty="0">
                <a:latin typeface="Arial" panose="020B0604020202020204" pitchFamily="34" charset="0"/>
                <a:cs typeface="Arial" panose="020B0604020202020204" pitchFamily="34" charset="0"/>
              </a:rPr>
              <a:t> </a:t>
            </a:r>
            <a:r>
              <a:rPr lang="hi-IN" dirty="0"/>
              <a:t>:</a:t>
            </a:r>
            <a:endParaRPr lang="en-US"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97167" y="0"/>
            <a:ext cx="7594833" cy="6721472"/>
          </a:xfrm>
        </p:spPr>
        <p:txBody>
          <a:bodyPr>
            <a:normAutofit/>
          </a:bodyPr>
          <a:lstStyle/>
          <a:p>
            <a:r>
              <a:rPr lang="hi-IN" sz="3200" dirty="0"/>
              <a:t>परिचय गतिविधि (</a:t>
            </a:r>
            <a:r>
              <a:rPr lang="en-IN" sz="3200" dirty="0"/>
              <a:t>Introduction Activity)</a:t>
            </a:r>
          </a:p>
          <a:p>
            <a:pPr marL="0" indent="0">
              <a:buNone/>
            </a:pPr>
            <a:r>
              <a:rPr lang="en-IN" dirty="0"/>
              <a:t>    </a:t>
            </a:r>
            <a:r>
              <a:rPr lang="hi-IN" dirty="0"/>
              <a:t>हर प्रतिभागी से कहें:अपना नाम</a:t>
            </a:r>
            <a:r>
              <a:rPr lang="en-IN" dirty="0"/>
              <a:t> </a:t>
            </a:r>
            <a:r>
              <a:rPr lang="hi-IN" dirty="0"/>
              <a:t>अपना विभाग</a:t>
            </a:r>
            <a:r>
              <a:rPr lang="en-IN" dirty="0"/>
              <a:t> </a:t>
            </a:r>
            <a:r>
              <a:rPr lang="hi-IN" dirty="0"/>
              <a:t>अपने कार्य का अनुभव</a:t>
            </a:r>
            <a:r>
              <a:rPr lang="en-IN" dirty="0"/>
              <a:t> </a:t>
            </a:r>
            <a:r>
              <a:rPr lang="hi-IN" dirty="0"/>
              <a:t>ट्रेनिंग से क्या उम्मीद है</a:t>
            </a:r>
            <a:r>
              <a:rPr lang="en-IN" dirty="0"/>
              <a:t> </a:t>
            </a:r>
            <a:r>
              <a:rPr lang="hi-IN" dirty="0"/>
              <a:t>इससे सभी एक-दूसरे को जानने लगते हैं।</a:t>
            </a:r>
            <a:endParaRPr lang="en-IN" dirty="0"/>
          </a:p>
          <a:p>
            <a:r>
              <a:rPr lang="en-US" sz="2800" dirty="0"/>
              <a:t>Pair Introduction</a:t>
            </a:r>
          </a:p>
          <a:p>
            <a:pPr marL="0" indent="0">
              <a:buNone/>
            </a:pPr>
            <a:r>
              <a:rPr lang="en-US" sz="1800" dirty="0"/>
              <a:t>     </a:t>
            </a:r>
            <a:r>
              <a:rPr lang="hi-IN" sz="1800" dirty="0"/>
              <a:t>प्रतिभागियों को दो-दो के समूह में बाँट दें।निर्देश:5 मिनट तक एक-दूसरे से बात करेंफिर अपने साथी का परिचय पूरे समूह के सामने देंइससे बातचीत बढ़ती है।</a:t>
            </a:r>
            <a:endParaRPr lang="en-IN" dirty="0"/>
          </a:p>
          <a:p>
            <a:r>
              <a:rPr lang="en-US" sz="2800" dirty="0"/>
              <a:t>Experience Sharing</a:t>
            </a:r>
          </a:p>
          <a:p>
            <a:pPr marL="0" indent="0">
              <a:buNone/>
            </a:pPr>
            <a:r>
              <a:rPr lang="en-US" sz="2800" dirty="0"/>
              <a:t> </a:t>
            </a:r>
            <a:r>
              <a:rPr lang="hi-IN" sz="1800" dirty="0"/>
              <a:t>प्रशिक्षक पूछ सकता है:आपके काम का सबसे बड़ा अनुभव क्या रहा?काम में सबसे बड़ी चुनौती क्या रही?इससे चर्चा शुरू होती है।</a:t>
            </a:r>
            <a:endParaRPr lang="en-IN" dirty="0"/>
          </a:p>
          <a:p>
            <a:r>
              <a:rPr lang="en-US" sz="2800" dirty="0"/>
              <a:t>One Word Activity</a:t>
            </a:r>
          </a:p>
          <a:p>
            <a:pPr marL="0" indent="0">
              <a:buNone/>
            </a:pPr>
            <a:r>
              <a:rPr lang="en-US" sz="2800" dirty="0"/>
              <a:t> </a:t>
            </a:r>
            <a:r>
              <a:rPr lang="hi-IN" sz="1800" dirty="0"/>
              <a:t>प्रश्न पूछें:“आपके अनुसार एक अच्छे अधिकारी की सबसे महत्वपूर्ण गुणवत्ता क्या है?”</a:t>
            </a:r>
            <a:r>
              <a:rPr lang="en-IN" sz="1800" dirty="0"/>
              <a:t>  </a:t>
            </a:r>
            <a:r>
              <a:rPr lang="hi-IN" sz="1800" dirty="0"/>
              <a:t>हर प्रतिभागी एक शब्द बताए।</a:t>
            </a:r>
            <a:endParaRPr lang="en-IN" sz="1800" dirty="0"/>
          </a:p>
          <a:p>
            <a:pPr marL="0" indent="0">
              <a:buNone/>
            </a:pPr>
            <a:r>
              <a:rPr lang="en-IN" sz="1800" dirty="0"/>
              <a:t>    </a:t>
            </a:r>
            <a:r>
              <a:rPr lang="hi-IN" sz="1800" dirty="0"/>
              <a:t>जैसे:</a:t>
            </a:r>
            <a:r>
              <a:rPr lang="en-IN" sz="1800" dirty="0"/>
              <a:t> </a:t>
            </a:r>
            <a:r>
              <a:rPr lang="hi-IN" b="1" dirty="0"/>
              <a:t>ईमानदारी</a:t>
            </a:r>
            <a:r>
              <a:rPr lang="en-IN" b="1" dirty="0"/>
              <a:t>  </a:t>
            </a:r>
            <a:r>
              <a:rPr lang="hi-IN" b="1" dirty="0"/>
              <a:t>नेतृत्व</a:t>
            </a:r>
            <a:r>
              <a:rPr lang="en-IN" b="1" dirty="0"/>
              <a:t> </a:t>
            </a:r>
            <a:r>
              <a:rPr lang="hi-IN" b="1" dirty="0"/>
              <a:t>संवेदनशीलता</a:t>
            </a:r>
            <a:r>
              <a:rPr lang="en-IN" b="1" dirty="0"/>
              <a:t>  </a:t>
            </a:r>
            <a:r>
              <a:rPr lang="hi-IN" b="1" dirty="0"/>
              <a:t>निर्णय क्षमता</a:t>
            </a:r>
            <a:endParaRPr lang="en-US" sz="1800" b="1" dirty="0"/>
          </a:p>
        </p:txBody>
      </p:sp>
    </p:spTree>
    <p:extLst>
      <p:ext uri="{BB962C8B-B14F-4D97-AF65-F5344CB8AC3E}">
        <p14:creationId xmlns:p14="http://schemas.microsoft.com/office/powerpoint/2010/main" val="20603673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just"/>
            <a:r>
              <a:rPr lang="hi-IN" sz="4000" dirty="0">
                <a:latin typeface="Arial" panose="020B0604020202020204" pitchFamily="34" charset="0"/>
                <a:cs typeface="Arial" panose="020B0604020202020204" pitchFamily="34" charset="0"/>
              </a:rPr>
              <a:t>ट्रेनिंग क्लासरूम के लिए </a:t>
            </a:r>
            <a:br>
              <a:rPr lang="en-IN" sz="4000" dirty="0">
                <a:latin typeface="Arial" panose="020B0604020202020204" pitchFamily="34" charset="0"/>
                <a:cs typeface="Arial" panose="020B0604020202020204" pitchFamily="34" charset="0"/>
              </a:rPr>
            </a:br>
            <a:r>
              <a:rPr lang="en-IN" sz="4000" dirty="0">
                <a:latin typeface="Arial" panose="020B0604020202020204" pitchFamily="34" charset="0"/>
                <a:cs typeface="Arial" panose="020B0604020202020204" pitchFamily="34" charset="0"/>
              </a:rPr>
              <a:t> Ice Breaking </a:t>
            </a:r>
            <a:r>
              <a:rPr lang="hi-IN" sz="4000" dirty="0">
                <a:latin typeface="Arial" panose="020B0604020202020204" pitchFamily="34" charset="0"/>
                <a:cs typeface="Arial" panose="020B0604020202020204" pitchFamily="34" charset="0"/>
              </a:rPr>
              <a:t>का नमूना</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97167" y="0"/>
            <a:ext cx="7508147" cy="6721472"/>
          </a:xfrm>
        </p:spPr>
        <p:txBody>
          <a:bodyPr>
            <a:normAutofit/>
          </a:bodyPr>
          <a:lstStyle/>
          <a:p>
            <a:pPr algn="just"/>
            <a:r>
              <a:rPr lang="hi-IN" sz="3600" dirty="0"/>
              <a:t>प्रशिक्षक की शुरुआत</a:t>
            </a:r>
            <a:r>
              <a:rPr lang="en-IN" sz="3600" dirty="0"/>
              <a:t> </a:t>
            </a:r>
            <a:r>
              <a:rPr lang="hi-IN" sz="3600" dirty="0"/>
              <a:t>“नमस्कार साथियों, आप सभी अलग-अलग जिलों और अनुभवों से यहाँ आए हैं। यह प्रशिक्षण केवल ज्ञान देने का नहीं बल्कि एक-दूसरे से सीखने का अवसर भी है। इसलिए हम शुरुआत एक छोटी-सी </a:t>
            </a:r>
            <a:r>
              <a:rPr lang="en-IN" sz="3600" dirty="0"/>
              <a:t>Ice Breaking </a:t>
            </a:r>
            <a:r>
              <a:rPr lang="hi-IN" sz="3600" dirty="0"/>
              <a:t>गतिविधि से करेंगे, जिससे हम सभी एक-दूसरे को बेहतर तरीके से जान सकें।”</a:t>
            </a:r>
            <a:endParaRPr lang="en-US" b="1" dirty="0"/>
          </a:p>
        </p:txBody>
      </p:sp>
    </p:spTree>
    <p:extLst>
      <p:ext uri="{BB962C8B-B14F-4D97-AF65-F5344CB8AC3E}">
        <p14:creationId xmlns:p14="http://schemas.microsoft.com/office/powerpoint/2010/main" val="5581496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just"/>
            <a:r>
              <a:rPr lang="en-IN" sz="4000" dirty="0">
                <a:latin typeface="Arial" panose="020B0604020202020204" pitchFamily="34" charset="0"/>
                <a:cs typeface="Arial" panose="020B0604020202020204" pitchFamily="34" charset="0"/>
              </a:rPr>
              <a:t>Ice Breaking </a:t>
            </a:r>
            <a:r>
              <a:rPr lang="hi-IN" sz="4000" dirty="0">
                <a:latin typeface="Arial" panose="020B0604020202020204" pitchFamily="34" charset="0"/>
                <a:cs typeface="Arial" panose="020B0604020202020204" pitchFamily="34" charset="0"/>
              </a:rPr>
              <a:t>के दौरान ध्यान रखने वाली बातें</a:t>
            </a:r>
            <a:r>
              <a:rPr lang="en-IN" sz="4000" dirty="0">
                <a:latin typeface="Arial" panose="020B0604020202020204" pitchFamily="34" charset="0"/>
                <a:cs typeface="Arial" panose="020B0604020202020204" pitchFamily="34" charset="0"/>
              </a:rPr>
              <a:t> </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97167" y="0"/>
            <a:ext cx="7508147" cy="6721472"/>
          </a:xfrm>
        </p:spPr>
        <p:txBody>
          <a:bodyPr>
            <a:normAutofit/>
          </a:bodyPr>
          <a:lstStyle/>
          <a:p>
            <a:pPr algn="just"/>
            <a:r>
              <a:rPr lang="hi-IN" sz="3200" dirty="0"/>
              <a:t>गतिविधि सरल हो</a:t>
            </a:r>
            <a:endParaRPr lang="en-IN" sz="3200" dirty="0"/>
          </a:p>
          <a:p>
            <a:pPr algn="just"/>
            <a:r>
              <a:rPr lang="hi-IN" sz="3200" dirty="0"/>
              <a:t> सभी को बोलने का अवसर मिले</a:t>
            </a:r>
            <a:endParaRPr lang="en-IN" sz="3200" dirty="0"/>
          </a:p>
          <a:p>
            <a:pPr algn="just"/>
            <a:r>
              <a:rPr lang="hi-IN" sz="3200" dirty="0"/>
              <a:t> समय 10–15 मिनट से अधिक न हो</a:t>
            </a:r>
            <a:r>
              <a:rPr lang="en-IN" sz="3200" dirty="0"/>
              <a:t> </a:t>
            </a:r>
          </a:p>
          <a:p>
            <a:r>
              <a:rPr lang="hi-IN" sz="3200" dirty="0"/>
              <a:t>वातावरण सकारात्मक और सम्मानजनक हो</a:t>
            </a:r>
            <a:endParaRPr lang="en-IN" sz="3200" dirty="0"/>
          </a:p>
          <a:p>
            <a:pPr algn="just"/>
            <a:r>
              <a:rPr lang="hi-IN" sz="3200" dirty="0"/>
              <a:t> चर्चा विषय से जुड़ी हो</a:t>
            </a:r>
            <a:endParaRPr lang="en-US" sz="1800" b="1" dirty="0"/>
          </a:p>
        </p:txBody>
      </p:sp>
    </p:spTree>
    <p:extLst>
      <p:ext uri="{BB962C8B-B14F-4D97-AF65-F5344CB8AC3E}">
        <p14:creationId xmlns:p14="http://schemas.microsoft.com/office/powerpoint/2010/main" val="371401282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just"/>
            <a:r>
              <a:rPr lang="en-IN" sz="4000" dirty="0">
                <a:latin typeface="Arial" panose="020B0604020202020204" pitchFamily="34" charset="0"/>
                <a:cs typeface="Arial" panose="020B0604020202020204" pitchFamily="34" charset="0"/>
              </a:rPr>
              <a:t>Ice Breaking </a:t>
            </a:r>
            <a:r>
              <a:rPr lang="hi-IN" sz="4000" dirty="0">
                <a:latin typeface="Arial" panose="020B0604020202020204" pitchFamily="34" charset="0"/>
                <a:cs typeface="Arial" panose="020B0604020202020204" pitchFamily="34" charset="0"/>
              </a:rPr>
              <a:t>के परिणाम</a:t>
            </a:r>
            <a:r>
              <a:rPr lang="en-IN" sz="4000" dirty="0">
                <a:latin typeface="Arial" panose="020B0604020202020204" pitchFamily="34" charset="0"/>
                <a:cs typeface="Arial" panose="020B0604020202020204" pitchFamily="34" charset="0"/>
              </a:rPr>
              <a:t> </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97167" y="0"/>
            <a:ext cx="7508147" cy="6721472"/>
          </a:xfrm>
        </p:spPr>
        <p:txBody>
          <a:bodyPr>
            <a:normAutofit/>
          </a:bodyPr>
          <a:lstStyle/>
          <a:p>
            <a:pPr algn="just"/>
            <a:r>
              <a:rPr lang="en-US" sz="3200" dirty="0"/>
              <a:t>Ice Breaking </a:t>
            </a:r>
            <a:r>
              <a:rPr lang="hi-IN" sz="3200" dirty="0"/>
              <a:t>के बाद:</a:t>
            </a:r>
            <a:r>
              <a:rPr lang="en-IN" sz="3200" dirty="0"/>
              <a:t> </a:t>
            </a:r>
          </a:p>
          <a:p>
            <a:pPr algn="just"/>
            <a:r>
              <a:rPr lang="hi-IN" sz="3200" dirty="0"/>
              <a:t>प्रतिभागी सहज महसूस करते हैं</a:t>
            </a:r>
            <a:endParaRPr lang="en-IN" sz="3200" dirty="0"/>
          </a:p>
          <a:p>
            <a:pPr algn="just"/>
            <a:r>
              <a:rPr lang="en-IN" sz="3200" dirty="0"/>
              <a:t> </a:t>
            </a:r>
            <a:r>
              <a:rPr lang="hi-IN" sz="3200" dirty="0"/>
              <a:t>चर्चा खुलकर होती है</a:t>
            </a:r>
            <a:r>
              <a:rPr lang="en-IN" sz="3200" dirty="0"/>
              <a:t> </a:t>
            </a:r>
          </a:p>
          <a:p>
            <a:pPr algn="just"/>
            <a:r>
              <a:rPr lang="hi-IN" sz="3200" dirty="0"/>
              <a:t>सीखने की गति बढ़ती है</a:t>
            </a:r>
            <a:endParaRPr lang="en-IN" sz="3200" dirty="0"/>
          </a:p>
          <a:p>
            <a:pPr algn="just"/>
            <a:r>
              <a:rPr lang="en-IN" sz="3200" dirty="0"/>
              <a:t> </a:t>
            </a:r>
            <a:r>
              <a:rPr lang="hi-IN" sz="3200" dirty="0"/>
              <a:t>समूह में सहयोग और विश्वास बढ़ता है</a:t>
            </a:r>
            <a:endParaRPr lang="en-US" sz="3200" dirty="0"/>
          </a:p>
        </p:txBody>
      </p:sp>
    </p:spTree>
    <p:extLst>
      <p:ext uri="{BB962C8B-B14F-4D97-AF65-F5344CB8AC3E}">
        <p14:creationId xmlns:p14="http://schemas.microsoft.com/office/powerpoint/2010/main" val="35225863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745922" y="360728"/>
            <a:ext cx="10872830" cy="4865614"/>
          </a:xfrm>
        </p:spPr>
        <p:txBody>
          <a:bodyPr/>
          <a:lstStyle/>
          <a:p>
            <a:r>
              <a:rPr lang="hi-IN" dirty="0">
                <a:latin typeface="Arial" panose="020B0604020202020204" pitchFamily="34" charset="0"/>
                <a:cs typeface="Arial" panose="020B0604020202020204" pitchFamily="34" charset="0"/>
              </a:rPr>
              <a:t>जब अलग-अलग पृष्ठभूमि के अधिकारी एक ही प्रशिक्षण में आते हैं, तो </a:t>
            </a:r>
            <a:r>
              <a:rPr lang="en-IN" dirty="0">
                <a:latin typeface="Arial" panose="020B0604020202020204" pitchFamily="34" charset="0"/>
                <a:cs typeface="Arial" panose="020B0604020202020204" pitchFamily="34" charset="0"/>
              </a:rPr>
              <a:t>Ice Breaking </a:t>
            </a:r>
            <a:r>
              <a:rPr lang="hi-IN" dirty="0">
                <a:latin typeface="Arial" panose="020B0604020202020204" pitchFamily="34" charset="0"/>
                <a:cs typeface="Arial" panose="020B0604020202020204" pitchFamily="34" charset="0"/>
              </a:rPr>
              <a:t>उन्हें एक टीम के रूप में जोड़ने का पहला कदम होती है। यह प्रशिक्षण को अधिक प्रभावी, संवादात्मक और उपयोगी बनाती है।</a:t>
            </a:r>
            <a:endParaRPr lang="en-US" dirty="0"/>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idx="1"/>
          </p:nvPr>
        </p:nvSpPr>
        <p:spPr>
          <a:xfrm>
            <a:off x="745923" y="2046913"/>
            <a:ext cx="9497036" cy="2659311"/>
          </a:xfrm>
        </p:spPr>
        <p:txBody>
          <a:bodyPr/>
          <a:lstStyle/>
          <a:p>
            <a:pPr marL="0" indent="0" algn="just">
              <a:buNone/>
            </a:pPr>
            <a:r>
              <a:rPr lang="en-IN" sz="2800" dirty="0"/>
              <a:t> </a:t>
            </a:r>
          </a:p>
        </p:txBody>
      </p:sp>
      <p:sp>
        <p:nvSpPr>
          <p:cNvPr id="12" name="Rectangle 11">
            <a:extLst>
              <a:ext uri="{FF2B5EF4-FFF2-40B4-BE49-F238E27FC236}">
                <a16:creationId xmlns:a16="http://schemas.microsoft.com/office/drawing/2014/main" id="{84949406-858F-4224-BC48-197463899896}"/>
              </a:ext>
              <a:ext uri="{C183D7F6-B498-43B3-948B-1728B52AA6E4}">
                <adec:decorative xmlns:adec="http://schemas.microsoft.com/office/drawing/2017/decorative" val="1"/>
              </a:ext>
            </a:extLst>
          </p:cNvPr>
          <p:cNvSpPr/>
          <p:nvPr/>
        </p:nvSpPr>
        <p:spPr>
          <a:xfrm>
            <a:off x="8801677" y="6562004"/>
            <a:ext cx="2552123" cy="1594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p>
        </p:txBody>
      </p:sp>
    </p:spTree>
    <p:extLst>
      <p:ext uri="{BB962C8B-B14F-4D97-AF65-F5344CB8AC3E}">
        <p14:creationId xmlns:p14="http://schemas.microsoft.com/office/powerpoint/2010/main" val="217066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p:tgtEl>
                                          <p:spTgt spid="12"/>
                                        </p:tgtEl>
                                        <p:attrNameLst>
                                          <p:attrName>ppt_y</p:attrName>
                                        </p:attrNameLst>
                                      </p:cBhvr>
                                      <p:tavLst>
                                        <p:tav tm="0">
                                          <p:val>
                                            <p:strVal val="#ppt_y+#ppt_h*1.125000"/>
                                          </p:val>
                                        </p:tav>
                                        <p:tav tm="100000">
                                          <p:val>
                                            <p:strVal val="#ppt_y"/>
                                          </p:val>
                                        </p:tav>
                                      </p:tavLst>
                                    </p:anim>
                                    <p:animEffect transition="in" filter="wipe(up)">
                                      <p:cBhvr>
                                        <p:cTn id="8"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600F-A17E-4354-A7AB-0CC2A43A9354}"/>
              </a:ext>
            </a:extLst>
          </p:cNvPr>
          <p:cNvSpPr>
            <a:spLocks noGrp="1"/>
          </p:cNvSpPr>
          <p:nvPr>
            <p:ph type="title"/>
          </p:nvPr>
        </p:nvSpPr>
        <p:spPr>
          <a:xfrm>
            <a:off x="745921" y="2052931"/>
            <a:ext cx="9689983" cy="2384845"/>
          </a:xfrm>
        </p:spPr>
        <p:txBody>
          <a:bodyPr/>
          <a:lstStyle/>
          <a:p>
            <a:r>
              <a:rPr lang="hi-IN" dirty="0">
                <a:latin typeface="Arial" panose="020B0604020202020204" pitchFamily="34" charset="0"/>
                <a:cs typeface="Arial" panose="020B0604020202020204" pitchFamily="34" charset="0"/>
              </a:rPr>
              <a:t>“जब अनुभव मिलते हैं, तो ज्ञान बढ़ता है और जब संवाद खुलता है, तो सीखने की यात्रा आसान हो जाती है।”</a:t>
            </a:r>
            <a:endParaRPr lang="en-US" dirty="0"/>
          </a:p>
        </p:txBody>
      </p:sp>
      <p:sp>
        <p:nvSpPr>
          <p:cNvPr id="3" name="Content Placeholder 2">
            <a:extLst>
              <a:ext uri="{FF2B5EF4-FFF2-40B4-BE49-F238E27FC236}">
                <a16:creationId xmlns:a16="http://schemas.microsoft.com/office/drawing/2014/main" id="{FA6A4B49-27C8-46B6-8B11-AD7E8F615E2C}"/>
              </a:ext>
            </a:extLst>
          </p:cNvPr>
          <p:cNvSpPr>
            <a:spLocks noGrp="1"/>
          </p:cNvSpPr>
          <p:nvPr>
            <p:ph idx="1"/>
          </p:nvPr>
        </p:nvSpPr>
        <p:spPr>
          <a:xfrm>
            <a:off x="745923" y="2046913"/>
            <a:ext cx="9497036" cy="2659311"/>
          </a:xfrm>
        </p:spPr>
        <p:txBody>
          <a:bodyPr/>
          <a:lstStyle/>
          <a:p>
            <a:pPr marL="0" indent="0" algn="just">
              <a:buNone/>
            </a:pPr>
            <a:r>
              <a:rPr lang="en-IN" sz="2800" dirty="0"/>
              <a:t> </a:t>
            </a:r>
          </a:p>
        </p:txBody>
      </p:sp>
      <p:sp>
        <p:nvSpPr>
          <p:cNvPr id="12" name="Rectangle 11">
            <a:extLst>
              <a:ext uri="{FF2B5EF4-FFF2-40B4-BE49-F238E27FC236}">
                <a16:creationId xmlns:a16="http://schemas.microsoft.com/office/drawing/2014/main" id="{84949406-858F-4224-BC48-197463899896}"/>
              </a:ext>
              <a:ext uri="{C183D7F6-B498-43B3-948B-1728B52AA6E4}">
                <adec:decorative xmlns:adec="http://schemas.microsoft.com/office/drawing/2017/decorative" val="1"/>
              </a:ext>
            </a:extLst>
          </p:cNvPr>
          <p:cNvSpPr/>
          <p:nvPr/>
        </p:nvSpPr>
        <p:spPr>
          <a:xfrm>
            <a:off x="8801677" y="6562004"/>
            <a:ext cx="2552123" cy="15947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p>
        </p:txBody>
      </p:sp>
    </p:spTree>
    <p:extLst>
      <p:ext uri="{BB962C8B-B14F-4D97-AF65-F5344CB8AC3E}">
        <p14:creationId xmlns:p14="http://schemas.microsoft.com/office/powerpoint/2010/main" val="188672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p:tgtEl>
                                          <p:spTgt spid="12"/>
                                        </p:tgtEl>
                                        <p:attrNameLst>
                                          <p:attrName>ppt_y</p:attrName>
                                        </p:attrNameLst>
                                      </p:cBhvr>
                                      <p:tavLst>
                                        <p:tav tm="0">
                                          <p:val>
                                            <p:strVal val="#ppt_y+#ppt_h*1.125000"/>
                                          </p:val>
                                        </p:tav>
                                        <p:tav tm="100000">
                                          <p:val>
                                            <p:strVal val="#ppt_y"/>
                                          </p:val>
                                        </p:tav>
                                      </p:tavLst>
                                    </p:anim>
                                    <p:animEffect transition="in" filter="wipe(up)">
                                      <p:cBhvr>
                                        <p:cTn id="8"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just"/>
            <a:r>
              <a:rPr lang="en-IN" sz="4000" dirty="0">
                <a:latin typeface="Arial" panose="020B0604020202020204" pitchFamily="34" charset="0"/>
                <a:cs typeface="Arial" panose="020B0604020202020204" pitchFamily="34" charset="0"/>
              </a:rPr>
              <a:t>Ice Breaking </a:t>
            </a:r>
            <a:r>
              <a:rPr lang="hi-IN" sz="4000" dirty="0">
                <a:latin typeface="Arial" panose="020B0604020202020204" pitchFamily="34" charset="0"/>
                <a:cs typeface="Arial" panose="020B0604020202020204" pitchFamily="34" charset="0"/>
              </a:rPr>
              <a:t>का व्यापक उद्देश्य</a:t>
            </a:r>
            <a:r>
              <a:rPr lang="en-IN" sz="4000" dirty="0">
                <a:latin typeface="Arial" panose="020B0604020202020204" pitchFamily="34" charset="0"/>
                <a:cs typeface="Arial" panose="020B0604020202020204" pitchFamily="34" charset="0"/>
              </a:rPr>
              <a:t> </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97167" y="0"/>
            <a:ext cx="7508147" cy="6721472"/>
          </a:xfrm>
        </p:spPr>
        <p:txBody>
          <a:bodyPr>
            <a:normAutofit/>
          </a:bodyPr>
          <a:lstStyle/>
          <a:p>
            <a:pPr algn="just"/>
            <a:r>
              <a:rPr lang="hi-IN" sz="3200" dirty="0"/>
              <a:t>जब अधिकारी अलग-अलग जिले, विभाग, अनुभव और कार्य संस्कृति से ट्रेनिंग में आते हैं, तो उनके बीच एक औपचारिक दूरी होती है।</a:t>
            </a:r>
            <a:endParaRPr lang="en-US" sz="3200" dirty="0"/>
          </a:p>
        </p:txBody>
      </p:sp>
    </p:spTree>
    <p:extLst>
      <p:ext uri="{BB962C8B-B14F-4D97-AF65-F5344CB8AC3E}">
        <p14:creationId xmlns:p14="http://schemas.microsoft.com/office/powerpoint/2010/main" val="31269763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4597167" cy="6721472"/>
          </a:xfrm>
        </p:spPr>
        <p:txBody>
          <a:bodyPr/>
          <a:lstStyle/>
          <a:p>
            <a:pPr algn="just"/>
            <a:r>
              <a:rPr lang="en-IN" sz="4000" dirty="0">
                <a:latin typeface="Arial" panose="020B0604020202020204" pitchFamily="34" charset="0"/>
                <a:cs typeface="Arial" panose="020B0604020202020204" pitchFamily="34" charset="0"/>
              </a:rPr>
              <a:t>Ice Breaking </a:t>
            </a:r>
            <a:r>
              <a:rPr lang="hi-IN" sz="4000" dirty="0">
                <a:latin typeface="Arial" panose="020B0604020202020204" pitchFamily="34" charset="0"/>
                <a:cs typeface="Arial" panose="020B0604020202020204" pitchFamily="34" charset="0"/>
              </a:rPr>
              <a:t>का उद्देश्य </a:t>
            </a:r>
            <a:r>
              <a:rPr lang="en-IN" sz="4000" dirty="0">
                <a:latin typeface="Arial" panose="020B0604020202020204" pitchFamily="34" charset="0"/>
                <a:cs typeface="Arial" panose="020B0604020202020204" pitchFamily="34" charset="0"/>
              </a:rPr>
              <a:t> </a:t>
            </a:r>
            <a:r>
              <a:rPr lang="hi-IN" sz="4000" dirty="0">
                <a:latin typeface="Arial" panose="020B0604020202020204" pitchFamily="34" charset="0"/>
                <a:cs typeface="Arial" panose="020B0604020202020204" pitchFamily="34" charset="0"/>
              </a:rPr>
              <a:t>है:</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4504889" y="0"/>
            <a:ext cx="7600426" cy="6721472"/>
          </a:xfrm>
        </p:spPr>
        <p:txBody>
          <a:bodyPr>
            <a:normAutofit/>
          </a:bodyPr>
          <a:lstStyle/>
          <a:p>
            <a:pPr algn="just"/>
            <a:r>
              <a:rPr lang="hi-IN" sz="3200" dirty="0"/>
              <a:t>औपचारिकता को कम करना</a:t>
            </a:r>
            <a:r>
              <a:rPr lang="en-IN" sz="3200" dirty="0"/>
              <a:t> </a:t>
            </a:r>
            <a:r>
              <a:rPr lang="hi-IN" sz="3200" dirty="0"/>
              <a:t>आपसी संवाद को बढ़ाना</a:t>
            </a:r>
            <a:r>
              <a:rPr lang="en-IN" sz="3200" dirty="0"/>
              <a:t> </a:t>
            </a:r>
            <a:r>
              <a:rPr lang="hi-IN" sz="3200" dirty="0"/>
              <a:t>सीखने का वातावरण बनाना</a:t>
            </a:r>
            <a:r>
              <a:rPr lang="en-IN" sz="3200" dirty="0"/>
              <a:t> </a:t>
            </a:r>
            <a:r>
              <a:rPr lang="hi-IN" sz="3200" dirty="0"/>
              <a:t>प्रतिभागियों को सक्रिय बनानाअनुभव साझा करने का अवसर देना</a:t>
            </a:r>
            <a:endParaRPr lang="en-US" sz="3200" dirty="0"/>
          </a:p>
        </p:txBody>
      </p:sp>
    </p:spTree>
    <p:extLst>
      <p:ext uri="{BB962C8B-B14F-4D97-AF65-F5344CB8AC3E}">
        <p14:creationId xmlns:p14="http://schemas.microsoft.com/office/powerpoint/2010/main" val="26628248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926048" cy="6721472"/>
          </a:xfrm>
        </p:spPr>
        <p:txBody>
          <a:bodyPr/>
          <a:lstStyle/>
          <a:p>
            <a:pPr algn="l"/>
            <a:r>
              <a:rPr lang="hi-IN" sz="4000" dirty="0">
                <a:latin typeface="Arial" panose="020B0604020202020204" pitchFamily="34" charset="0"/>
                <a:cs typeface="Arial" panose="020B0604020202020204" pitchFamily="34" charset="0"/>
              </a:rPr>
              <a:t>ट्रेनिंग</a:t>
            </a:r>
            <a:r>
              <a:rPr lang="en-IN" sz="4000" dirty="0">
                <a:latin typeface="Arial" panose="020B0604020202020204" pitchFamily="34" charset="0"/>
                <a:cs typeface="Arial" panose="020B0604020202020204" pitchFamily="34" charset="0"/>
              </a:rPr>
              <a:t>  </a:t>
            </a:r>
            <a:r>
              <a:rPr lang="hi-IN" sz="4000" dirty="0">
                <a:latin typeface="Arial" panose="020B0604020202020204" pitchFamily="34" charset="0"/>
                <a:cs typeface="Arial" panose="020B0604020202020204" pitchFamily="34" charset="0"/>
              </a:rPr>
              <a:t>में </a:t>
            </a:r>
            <a:br>
              <a:rPr lang="en-IN" sz="4000" dirty="0">
                <a:latin typeface="Arial" panose="020B0604020202020204" pitchFamily="34" charset="0"/>
                <a:cs typeface="Arial" panose="020B0604020202020204" pitchFamily="34" charset="0"/>
              </a:rPr>
            </a:br>
            <a:r>
              <a:rPr lang="en-IN" sz="4000" dirty="0">
                <a:latin typeface="Arial" panose="020B0604020202020204" pitchFamily="34" charset="0"/>
                <a:cs typeface="Arial" panose="020B0604020202020204" pitchFamily="34" charset="0"/>
              </a:rPr>
              <a:t>Ice Breaking </a:t>
            </a:r>
            <a:br>
              <a:rPr lang="en-IN" sz="4000" dirty="0">
                <a:latin typeface="Arial" panose="020B0604020202020204" pitchFamily="34" charset="0"/>
                <a:cs typeface="Arial" panose="020B0604020202020204" pitchFamily="34" charset="0"/>
              </a:rPr>
            </a:br>
            <a:r>
              <a:rPr lang="hi-IN" sz="4000" dirty="0">
                <a:latin typeface="Arial" panose="020B0604020202020204" pitchFamily="34" charset="0"/>
                <a:cs typeface="Arial" panose="020B0604020202020204" pitchFamily="34" charset="0"/>
              </a:rPr>
              <a:t>की आवश्यकता</a:t>
            </a:r>
            <a:r>
              <a:rPr lang="en-IN" sz="4000" dirty="0">
                <a:latin typeface="Arial" panose="020B0604020202020204" pitchFamily="34" charset="0"/>
                <a:cs typeface="Arial" panose="020B0604020202020204" pitchFamily="34" charset="0"/>
              </a:rPr>
              <a:t> </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lnSpcReduction="10000"/>
          </a:bodyPr>
          <a:lstStyle/>
          <a:p>
            <a:pPr marL="0" indent="0" algn="just">
              <a:buNone/>
            </a:pPr>
            <a:r>
              <a:rPr lang="hi-IN" sz="3200" dirty="0"/>
              <a:t>विविध पृष्ठभूमि</a:t>
            </a:r>
            <a:endParaRPr lang="en-IN" sz="3200" dirty="0"/>
          </a:p>
          <a:p>
            <a:pPr marL="0" indent="0" algn="just">
              <a:buNone/>
            </a:pPr>
            <a:r>
              <a:rPr lang="en-IN" sz="3200" dirty="0"/>
              <a:t> </a:t>
            </a:r>
            <a:r>
              <a:rPr lang="hi-IN" dirty="0"/>
              <a:t>ट्रेनिंग में आने वाले अधिकारी अलग-अलग क्षेत्रों से आते हैं, इसलिए उनके विचार और अनुभव अलग होते हैं। </a:t>
            </a:r>
            <a:r>
              <a:rPr lang="en-US" dirty="0"/>
              <a:t>Ice Breaking </a:t>
            </a:r>
            <a:r>
              <a:rPr lang="hi-IN" dirty="0"/>
              <a:t>इन विविधताओं को जोड़ने का काम करती है।</a:t>
            </a:r>
            <a:endParaRPr lang="en-IN" dirty="0"/>
          </a:p>
          <a:p>
            <a:pPr marL="0" indent="0" algn="just">
              <a:buNone/>
            </a:pPr>
            <a:endParaRPr lang="en-IN" sz="3200" dirty="0"/>
          </a:p>
          <a:p>
            <a:pPr marL="0" indent="0" algn="just">
              <a:buNone/>
            </a:pPr>
            <a:r>
              <a:rPr lang="hi-IN" sz="3200" dirty="0"/>
              <a:t>मानसिक तैयारी</a:t>
            </a:r>
            <a:endParaRPr lang="en-IN" sz="3200" dirty="0"/>
          </a:p>
          <a:p>
            <a:pPr marL="0" indent="0" algn="just">
              <a:buNone/>
            </a:pPr>
            <a:r>
              <a:rPr lang="en-IN" sz="2800" dirty="0"/>
              <a:t>  </a:t>
            </a:r>
            <a:r>
              <a:rPr lang="en-IN" dirty="0"/>
              <a:t>Ice Breaking </a:t>
            </a:r>
            <a:r>
              <a:rPr lang="hi-IN" dirty="0"/>
              <a:t>प्रतिभागियों को सीखने के लिए मानसिक रूप से तैयार करती है।</a:t>
            </a:r>
            <a:endParaRPr lang="en-IN" dirty="0"/>
          </a:p>
          <a:p>
            <a:pPr marL="0" indent="0" algn="just">
              <a:buNone/>
            </a:pPr>
            <a:r>
              <a:rPr lang="hi-IN" sz="3200" dirty="0"/>
              <a:t> </a:t>
            </a:r>
            <a:endParaRPr lang="en-IN" sz="3200" dirty="0"/>
          </a:p>
          <a:p>
            <a:pPr marL="0" indent="0" algn="just">
              <a:buNone/>
            </a:pPr>
            <a:r>
              <a:rPr lang="hi-IN" sz="3200" dirty="0"/>
              <a:t>समूह निर्माण</a:t>
            </a:r>
            <a:r>
              <a:rPr lang="en-IN" sz="3200" dirty="0"/>
              <a:t> </a:t>
            </a:r>
          </a:p>
          <a:p>
            <a:pPr marL="0" indent="0" algn="just">
              <a:buNone/>
            </a:pPr>
            <a:r>
              <a:rPr lang="hi-IN" dirty="0"/>
              <a:t>इससे प्रतिभागियों के बीच </a:t>
            </a:r>
            <a:r>
              <a:rPr lang="en-IN" dirty="0"/>
              <a:t>Team Building </a:t>
            </a:r>
            <a:r>
              <a:rPr lang="hi-IN" dirty="0"/>
              <a:t>की भावना विकसित होती है।</a:t>
            </a:r>
            <a:endParaRPr lang="en-IN" dirty="0"/>
          </a:p>
          <a:p>
            <a:pPr marL="0" indent="0" algn="just">
              <a:buNone/>
            </a:pPr>
            <a:endParaRPr lang="en-IN" sz="3600" dirty="0"/>
          </a:p>
          <a:p>
            <a:pPr marL="0" indent="0" algn="just">
              <a:buNone/>
            </a:pPr>
            <a:r>
              <a:rPr lang="hi-IN" sz="3600" dirty="0"/>
              <a:t>संवाद की शुरुआत</a:t>
            </a:r>
            <a:r>
              <a:rPr lang="en-IN" sz="3600" dirty="0"/>
              <a:t> </a:t>
            </a:r>
          </a:p>
          <a:p>
            <a:pPr marL="0" indent="0" algn="just">
              <a:buNone/>
            </a:pPr>
            <a:r>
              <a:rPr lang="en-IN" sz="3200" dirty="0"/>
              <a:t>  </a:t>
            </a:r>
            <a:r>
              <a:rPr lang="hi-IN" dirty="0"/>
              <a:t>जब लोग खुलकर बोलते हैं तो प्रशिक्षण अधिक प्रभावी बन जाता है।</a:t>
            </a:r>
            <a:endParaRPr lang="en-IN" dirty="0"/>
          </a:p>
          <a:p>
            <a:pPr marL="0" indent="0" algn="just">
              <a:buNone/>
            </a:pPr>
            <a:endParaRPr lang="en-IN" dirty="0"/>
          </a:p>
        </p:txBody>
      </p:sp>
    </p:spTree>
    <p:extLst>
      <p:ext uri="{BB962C8B-B14F-4D97-AF65-F5344CB8AC3E}">
        <p14:creationId xmlns:p14="http://schemas.microsoft.com/office/powerpoint/2010/main" val="19532217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926048" cy="6721472"/>
          </a:xfrm>
        </p:spPr>
        <p:txBody>
          <a:bodyPr/>
          <a:lstStyle/>
          <a:p>
            <a:pPr algn="l"/>
            <a:r>
              <a:rPr lang="en-IN" sz="4400" dirty="0"/>
              <a:t>Ice Breaking </a:t>
            </a:r>
            <a:r>
              <a:rPr lang="hi-IN" sz="4400" dirty="0"/>
              <a:t>के मुख्य सिद्धांत</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a:bodyPr>
          <a:lstStyle/>
          <a:p>
            <a:pPr marL="0" indent="0" algn="just">
              <a:buNone/>
            </a:pPr>
            <a:r>
              <a:rPr lang="hi-IN" sz="3600" dirty="0"/>
              <a:t>गतिविधि सरल हो</a:t>
            </a:r>
            <a:endParaRPr lang="en-IN" sz="3600" dirty="0"/>
          </a:p>
          <a:p>
            <a:pPr marL="0" indent="0" algn="just">
              <a:buNone/>
            </a:pPr>
            <a:r>
              <a:rPr lang="hi-IN" sz="3600" dirty="0"/>
              <a:t>सभी को शामिल किया जाए</a:t>
            </a:r>
            <a:endParaRPr lang="en-IN" sz="3600" dirty="0"/>
          </a:p>
          <a:p>
            <a:pPr marL="0" indent="0" algn="just">
              <a:buNone/>
            </a:pPr>
            <a:r>
              <a:rPr lang="hi-IN" sz="3600" dirty="0"/>
              <a:t>समय सीमित हो (10–15 मिनट)</a:t>
            </a:r>
            <a:endParaRPr lang="en-IN" sz="3600" dirty="0"/>
          </a:p>
          <a:p>
            <a:pPr marL="0" indent="0" algn="just">
              <a:buNone/>
            </a:pPr>
            <a:r>
              <a:rPr lang="hi-IN" sz="3600" dirty="0"/>
              <a:t>माहौल सकारात्मक हो</a:t>
            </a:r>
            <a:endParaRPr lang="en-IN" sz="3600" dirty="0"/>
          </a:p>
          <a:p>
            <a:pPr marL="0" indent="0" algn="just">
              <a:buNone/>
            </a:pPr>
            <a:r>
              <a:rPr lang="hi-IN" sz="3600" dirty="0"/>
              <a:t>विषय से जुड़ी गतिविधि हो</a:t>
            </a:r>
            <a:endParaRPr lang="en-IN" sz="2400" dirty="0"/>
          </a:p>
        </p:txBody>
      </p:sp>
    </p:spTree>
    <p:extLst>
      <p:ext uri="{BB962C8B-B14F-4D97-AF65-F5344CB8AC3E}">
        <p14:creationId xmlns:p14="http://schemas.microsoft.com/office/powerpoint/2010/main" val="31351053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926048" cy="6721472"/>
          </a:xfrm>
        </p:spPr>
        <p:txBody>
          <a:bodyPr/>
          <a:lstStyle/>
          <a:p>
            <a:pPr algn="l"/>
            <a:r>
              <a:rPr lang="en-US" sz="4400" dirty="0" err="1"/>
              <a:t>ऑफिसर्स</a:t>
            </a:r>
            <a:r>
              <a:rPr lang="en-US" sz="4400" dirty="0"/>
              <a:t> </a:t>
            </a:r>
            <a:r>
              <a:rPr lang="en-US" sz="4400" dirty="0" err="1"/>
              <a:t>के</a:t>
            </a:r>
            <a:r>
              <a:rPr lang="en-US" sz="4400" dirty="0"/>
              <a:t> </a:t>
            </a:r>
            <a:r>
              <a:rPr lang="en-US" sz="4400" dirty="0" err="1"/>
              <a:t>लिए</a:t>
            </a:r>
            <a:r>
              <a:rPr lang="en-US" sz="4400" dirty="0"/>
              <a:t> </a:t>
            </a:r>
            <a:br>
              <a:rPr lang="en-US" sz="4400" dirty="0"/>
            </a:br>
            <a:r>
              <a:rPr lang="en-US" sz="4400" dirty="0"/>
              <a:t>Ice Breaking Activities</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a:bodyPr>
          <a:lstStyle/>
          <a:p>
            <a:pPr marL="0" indent="0" algn="just">
              <a:buNone/>
            </a:pPr>
            <a:r>
              <a:rPr lang="en-IN" sz="3600" dirty="0"/>
              <a:t>Quick Introduction</a:t>
            </a:r>
          </a:p>
          <a:p>
            <a:pPr marL="0" indent="0" algn="just">
              <a:buNone/>
            </a:pPr>
            <a:r>
              <a:rPr lang="hi-IN" sz="3600" dirty="0"/>
              <a:t>हर प्रतिभागी बताए:</a:t>
            </a:r>
            <a:r>
              <a:rPr lang="en-IN" sz="3600" dirty="0"/>
              <a:t>  </a:t>
            </a:r>
          </a:p>
          <a:p>
            <a:pPr marL="742950" indent="-742950" algn="just">
              <a:buFont typeface="+mj-lt"/>
              <a:buAutoNum type="arabicPeriod"/>
            </a:pPr>
            <a:r>
              <a:rPr lang="hi-IN" sz="3600" dirty="0"/>
              <a:t>नाम</a:t>
            </a:r>
            <a:endParaRPr lang="en-IN" sz="3600" dirty="0"/>
          </a:p>
          <a:p>
            <a:pPr marL="742950" indent="-742950" algn="just">
              <a:buFont typeface="+mj-lt"/>
              <a:buAutoNum type="arabicPeriod"/>
            </a:pPr>
            <a:r>
              <a:rPr lang="en-IN" sz="3600" dirty="0"/>
              <a:t> </a:t>
            </a:r>
            <a:r>
              <a:rPr lang="hi-IN" sz="3600" dirty="0"/>
              <a:t>विभाग</a:t>
            </a:r>
            <a:endParaRPr lang="en-IN" sz="3600" dirty="0"/>
          </a:p>
          <a:p>
            <a:pPr marL="742950" indent="-742950" algn="just">
              <a:buFont typeface="+mj-lt"/>
              <a:buAutoNum type="arabicPeriod"/>
            </a:pPr>
            <a:r>
              <a:rPr lang="hi-IN" sz="3600" dirty="0"/>
              <a:t>कार्य क्षेत्र</a:t>
            </a:r>
            <a:endParaRPr lang="en-IN" sz="3600" dirty="0"/>
          </a:p>
          <a:p>
            <a:pPr marL="742950" indent="-742950" algn="just">
              <a:buFont typeface="+mj-lt"/>
              <a:buAutoNum type="arabicPeriod"/>
            </a:pPr>
            <a:r>
              <a:rPr lang="hi-IN" sz="3600" dirty="0"/>
              <a:t>ट्रेनिंग से अपेक्षा</a:t>
            </a:r>
            <a:endParaRPr lang="en-IN" sz="2400" dirty="0"/>
          </a:p>
        </p:txBody>
      </p:sp>
    </p:spTree>
    <p:extLst>
      <p:ext uri="{BB962C8B-B14F-4D97-AF65-F5344CB8AC3E}">
        <p14:creationId xmlns:p14="http://schemas.microsoft.com/office/powerpoint/2010/main" val="7484511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E1A6-3FF0-43FE-BCC0-0C070DCC27F7}"/>
              </a:ext>
            </a:extLst>
          </p:cNvPr>
          <p:cNvSpPr>
            <a:spLocks noGrp="1"/>
          </p:cNvSpPr>
          <p:nvPr>
            <p:ph type="title"/>
          </p:nvPr>
        </p:nvSpPr>
        <p:spPr/>
        <p:txBody>
          <a:bodyPr/>
          <a:lstStyle/>
          <a:p>
            <a:r>
              <a:rPr lang="en-IN" dirty="0"/>
              <a:t>Expectation Mapping</a:t>
            </a:r>
          </a:p>
        </p:txBody>
      </p:sp>
      <p:sp>
        <p:nvSpPr>
          <p:cNvPr id="3" name="Content Placeholder 2">
            <a:extLst>
              <a:ext uri="{FF2B5EF4-FFF2-40B4-BE49-F238E27FC236}">
                <a16:creationId xmlns:a16="http://schemas.microsoft.com/office/drawing/2014/main" id="{B2A88E4D-8266-4C7F-B664-200F7EBFD9E2}"/>
              </a:ext>
            </a:extLst>
          </p:cNvPr>
          <p:cNvSpPr>
            <a:spLocks noGrp="1"/>
          </p:cNvSpPr>
          <p:nvPr>
            <p:ph idx="1"/>
          </p:nvPr>
        </p:nvSpPr>
        <p:spPr/>
        <p:txBody>
          <a:bodyPr/>
          <a:lstStyle/>
          <a:p>
            <a:r>
              <a:rPr lang="hi-IN" dirty="0"/>
              <a:t>प्रशिक्षक पूछ सकता है:“आप इस प्रशिक्षण से क्या सीखना चाहते हैं?”</a:t>
            </a:r>
            <a:r>
              <a:rPr lang="en-IN" dirty="0"/>
              <a:t> </a:t>
            </a:r>
          </a:p>
          <a:p>
            <a:r>
              <a:rPr lang="hi-IN" dirty="0"/>
              <a:t>प्रतिभागी अपने विचार साझा करते हैं।</a:t>
            </a:r>
            <a:endParaRPr lang="en-IN" dirty="0"/>
          </a:p>
          <a:p>
            <a:r>
              <a:rPr lang="hi-IN" dirty="0"/>
              <a:t>इससे प्रशिक्षक को भी प्रतिभागियों की अपेक्षाएँ समझने में मदद मिलती है।</a:t>
            </a:r>
            <a:endParaRPr lang="en-IN" dirty="0"/>
          </a:p>
        </p:txBody>
      </p:sp>
      <p:sp>
        <p:nvSpPr>
          <p:cNvPr id="4" name="Slide Number Placeholder 3">
            <a:extLst>
              <a:ext uri="{FF2B5EF4-FFF2-40B4-BE49-F238E27FC236}">
                <a16:creationId xmlns:a16="http://schemas.microsoft.com/office/drawing/2014/main" id="{AE9F9B95-9209-4830-994A-7CAED84B3852}"/>
              </a:ext>
            </a:extLst>
          </p:cNvPr>
          <p:cNvSpPr>
            <a:spLocks noGrp="1"/>
          </p:cNvSpPr>
          <p:nvPr>
            <p:ph type="sldNum" sz="quarter" idx="10"/>
          </p:nvPr>
        </p:nvSpPr>
        <p:spPr/>
        <p:txBody>
          <a:bodyPr/>
          <a:lstStyle/>
          <a:p>
            <a:r>
              <a:rPr lang="en-US"/>
              <a:t>PAGE </a:t>
            </a:r>
            <a:fld id="{4A9B5881-4007-4345-955A-79C2656F0C49}" type="slidenum">
              <a:rPr lang="en-US" smtClean="0"/>
              <a:pPr/>
              <a:t>25</a:t>
            </a:fld>
            <a:endParaRPr lang="en-US" dirty="0"/>
          </a:p>
        </p:txBody>
      </p:sp>
    </p:spTree>
    <p:extLst>
      <p:ext uri="{BB962C8B-B14F-4D97-AF65-F5344CB8AC3E}">
        <p14:creationId xmlns:p14="http://schemas.microsoft.com/office/powerpoint/2010/main" val="846912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926048" cy="6721472"/>
          </a:xfrm>
        </p:spPr>
        <p:txBody>
          <a:bodyPr/>
          <a:lstStyle/>
          <a:p>
            <a:pPr algn="l"/>
            <a:r>
              <a:rPr lang="en-US" sz="4400" dirty="0"/>
              <a:t>Common Interest Activity </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a:bodyPr>
          <a:lstStyle/>
          <a:p>
            <a:pPr marL="0" indent="0" algn="just">
              <a:buNone/>
            </a:pPr>
            <a:r>
              <a:rPr lang="hi-IN" sz="3600" dirty="0"/>
              <a:t>पूछें:</a:t>
            </a:r>
            <a:endParaRPr lang="en-IN" sz="3600" dirty="0"/>
          </a:p>
          <a:p>
            <a:pPr marL="0" indent="0" algn="just">
              <a:buNone/>
            </a:pPr>
            <a:r>
              <a:rPr lang="hi-IN" sz="2400" dirty="0"/>
              <a:t>“यहाँ कितने लोग खेल पसंद करते हैं?”</a:t>
            </a:r>
            <a:endParaRPr lang="en-IN" sz="2400" dirty="0"/>
          </a:p>
          <a:p>
            <a:pPr marL="0" indent="0" algn="just">
              <a:buNone/>
            </a:pPr>
            <a:r>
              <a:rPr lang="hi-IN" sz="2400" dirty="0"/>
              <a:t>“कितने लोग किताबें पढ़ना पसंद करते हैं?</a:t>
            </a:r>
            <a:endParaRPr lang="en-IN" sz="2400" dirty="0"/>
          </a:p>
          <a:p>
            <a:pPr marL="0" indent="0" algn="just">
              <a:buNone/>
            </a:pPr>
            <a:r>
              <a:rPr lang="hi-IN" sz="2400" dirty="0"/>
              <a:t>”इससे समान रुचियाँ सामने आती हैं और बातचीत बढ़ती है।</a:t>
            </a:r>
            <a:endParaRPr lang="en-IN" sz="2400" dirty="0"/>
          </a:p>
        </p:txBody>
      </p:sp>
    </p:spTree>
    <p:extLst>
      <p:ext uri="{BB962C8B-B14F-4D97-AF65-F5344CB8AC3E}">
        <p14:creationId xmlns:p14="http://schemas.microsoft.com/office/powerpoint/2010/main" val="41946473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926048" cy="6721472"/>
          </a:xfrm>
        </p:spPr>
        <p:txBody>
          <a:bodyPr/>
          <a:lstStyle/>
          <a:p>
            <a:pPr algn="l"/>
            <a:r>
              <a:rPr lang="en-US" sz="4400" dirty="0"/>
              <a:t>Experience Exchange</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a:bodyPr>
          <a:lstStyle/>
          <a:p>
            <a:pPr marL="0" indent="0" algn="just">
              <a:buNone/>
            </a:pPr>
            <a:r>
              <a:rPr lang="hi-IN" sz="2800" dirty="0"/>
              <a:t>छोटे समूह बनाकर चर्चा कराएँ:</a:t>
            </a:r>
            <a:endParaRPr lang="en-IN" sz="2800" dirty="0"/>
          </a:p>
          <a:p>
            <a:pPr marL="0" indent="0" algn="just">
              <a:buNone/>
            </a:pPr>
            <a:r>
              <a:rPr lang="hi-IN" sz="2800" dirty="0"/>
              <a:t>“आपके कार्य जीवन की सबसे बड़ी चुनौती क्या रही?”</a:t>
            </a:r>
            <a:endParaRPr lang="en-IN" sz="2800" dirty="0"/>
          </a:p>
          <a:p>
            <a:pPr marL="0" indent="0" algn="just">
              <a:buNone/>
            </a:pPr>
            <a:r>
              <a:rPr lang="hi-IN" sz="2800" dirty="0"/>
              <a:t>इसके बाद प्रत्येक समूह अपने विचार साझा करता है।</a:t>
            </a:r>
            <a:endParaRPr lang="en-IN" sz="1800" dirty="0"/>
          </a:p>
        </p:txBody>
      </p:sp>
    </p:spTree>
    <p:extLst>
      <p:ext uri="{BB962C8B-B14F-4D97-AF65-F5344CB8AC3E}">
        <p14:creationId xmlns:p14="http://schemas.microsoft.com/office/powerpoint/2010/main" val="22406796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842158" cy="6721472"/>
          </a:xfrm>
        </p:spPr>
        <p:txBody>
          <a:bodyPr/>
          <a:lstStyle/>
          <a:p>
            <a:pPr algn="l"/>
            <a:r>
              <a:rPr lang="en-US" sz="4400" dirty="0"/>
              <a:t>Ice Breaking </a:t>
            </a:r>
            <a:br>
              <a:rPr lang="en-US" sz="4400" dirty="0"/>
            </a:br>
            <a:r>
              <a:rPr lang="hi-IN" sz="4000" dirty="0"/>
              <a:t>का क्लासरूम स्क्रिप्ट (उदाहरण</a:t>
            </a:r>
            <a:r>
              <a:rPr lang="en-IN" sz="4000" dirty="0"/>
              <a:t>)</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a:bodyPr>
          <a:lstStyle/>
          <a:p>
            <a:pPr marL="0" indent="0" algn="just">
              <a:buNone/>
            </a:pPr>
            <a:r>
              <a:rPr lang="hi-IN" sz="2800" dirty="0"/>
              <a:t>प्रशिक्षक कह सकता है:</a:t>
            </a:r>
            <a:endParaRPr lang="en-IN" sz="2800" dirty="0"/>
          </a:p>
          <a:p>
            <a:pPr marL="0" indent="0" algn="just">
              <a:buNone/>
            </a:pPr>
            <a:r>
              <a:rPr lang="hi-IN" sz="2800" dirty="0"/>
              <a:t>“नमस्कार साथियों, आप सभी अलग-अलग जिलों और अनुभवों से यहाँ आए हैं। यह प्रशिक्षण केवल जानकारी देने का कार्यक्रम नहीं है, बल्कि एक-दूसरे के अनुभवों से सीखने का अवसर भी है। इसलिए हम शुरुआत एक छोटी-सी </a:t>
            </a:r>
            <a:r>
              <a:rPr lang="en-IN" sz="2800" dirty="0"/>
              <a:t>Ice Breaking </a:t>
            </a:r>
            <a:r>
              <a:rPr lang="hi-IN" sz="2800" dirty="0"/>
              <a:t>गतिविधि से करेंगे, जिससे हम सभी एक-दूसरे को बेहतर तरीके से जान सकें और एक सकारात्मक वातावरण बना सकें।”</a:t>
            </a:r>
            <a:endParaRPr lang="en-IN" sz="1800" dirty="0"/>
          </a:p>
        </p:txBody>
      </p:sp>
    </p:spTree>
    <p:extLst>
      <p:ext uri="{BB962C8B-B14F-4D97-AF65-F5344CB8AC3E}">
        <p14:creationId xmlns:p14="http://schemas.microsoft.com/office/powerpoint/2010/main" val="35794008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842158" cy="6721472"/>
          </a:xfrm>
        </p:spPr>
        <p:txBody>
          <a:bodyPr/>
          <a:lstStyle/>
          <a:p>
            <a:pPr algn="l"/>
            <a:r>
              <a:rPr lang="en-US" sz="4400" dirty="0"/>
              <a:t>Ice Breaking </a:t>
            </a:r>
            <a:r>
              <a:rPr lang="hi-IN" sz="4400" dirty="0"/>
              <a:t>के बाद क्या बदलाव आते हैं</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a:bodyPr>
          <a:lstStyle/>
          <a:p>
            <a:pPr marL="0" indent="0" algn="just">
              <a:buNone/>
            </a:pPr>
            <a:r>
              <a:rPr lang="en-IN" sz="2800" dirty="0"/>
              <a:t>Ice Breaking </a:t>
            </a:r>
            <a:r>
              <a:rPr lang="hi-IN" sz="2800" dirty="0"/>
              <a:t>के बाद:</a:t>
            </a:r>
            <a:endParaRPr lang="en-IN" sz="2800" dirty="0"/>
          </a:p>
          <a:p>
            <a:pPr marL="0" indent="0" algn="just">
              <a:buNone/>
            </a:pPr>
            <a:r>
              <a:rPr lang="hi-IN" sz="2800" dirty="0"/>
              <a:t>प्रतिभागी सहज हो जाते हैं</a:t>
            </a:r>
            <a:endParaRPr lang="en-IN" sz="2800" dirty="0"/>
          </a:p>
          <a:p>
            <a:pPr marL="0" indent="0" algn="just">
              <a:buNone/>
            </a:pPr>
            <a:r>
              <a:rPr lang="hi-IN" sz="2800" dirty="0"/>
              <a:t>बातचीत खुलकर होने लगती है</a:t>
            </a:r>
            <a:endParaRPr lang="en-IN" sz="2800" dirty="0"/>
          </a:p>
          <a:p>
            <a:pPr marL="0" indent="0" algn="just">
              <a:buNone/>
            </a:pPr>
            <a:r>
              <a:rPr lang="hi-IN" sz="2800" dirty="0"/>
              <a:t>चर्चा अधिक प्रभावी होती है</a:t>
            </a:r>
            <a:endParaRPr lang="en-IN" sz="2800" dirty="0"/>
          </a:p>
          <a:p>
            <a:pPr marL="0" indent="0" algn="just">
              <a:buNone/>
            </a:pPr>
            <a:r>
              <a:rPr lang="hi-IN" sz="2800" dirty="0"/>
              <a:t>टीमवर्क मजबूत होता है</a:t>
            </a:r>
            <a:endParaRPr lang="en-IN" sz="2800" dirty="0"/>
          </a:p>
          <a:p>
            <a:pPr marL="0" indent="0" algn="just">
              <a:buNone/>
            </a:pPr>
            <a:r>
              <a:rPr lang="hi-IN" sz="2800" dirty="0"/>
              <a:t>प्रशिक्षण अधिक रोचक और उपयोगी बन जाता है</a:t>
            </a:r>
            <a:endParaRPr lang="en-IN" sz="1800" dirty="0"/>
          </a:p>
        </p:txBody>
      </p:sp>
    </p:spTree>
    <p:extLst>
      <p:ext uri="{BB962C8B-B14F-4D97-AF65-F5344CB8AC3E}">
        <p14:creationId xmlns:p14="http://schemas.microsoft.com/office/powerpoint/2010/main" val="3884057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8AE6-56F6-44E8-8BBF-23277B1773E4}"/>
              </a:ext>
            </a:extLst>
          </p:cNvPr>
          <p:cNvSpPr>
            <a:spLocks noGrp="1"/>
          </p:cNvSpPr>
          <p:nvPr>
            <p:ph type="title"/>
          </p:nvPr>
        </p:nvSpPr>
        <p:spPr>
          <a:xfrm>
            <a:off x="0" y="1"/>
            <a:ext cx="3842158" cy="6721472"/>
          </a:xfrm>
        </p:spPr>
        <p:txBody>
          <a:bodyPr/>
          <a:lstStyle/>
          <a:p>
            <a:pPr algn="l"/>
            <a:r>
              <a:rPr lang="hi-IN" sz="4400" dirty="0"/>
              <a:t>एक अच्छे प्रशिक्षक की भूमिका</a:t>
            </a:r>
            <a:r>
              <a:rPr lang="hi-IN" sz="4800" dirty="0"/>
              <a:t>:</a:t>
            </a:r>
            <a:endParaRPr lang="en-US" sz="4800" dirty="0"/>
          </a:p>
        </p:txBody>
      </p:sp>
      <p:sp>
        <p:nvSpPr>
          <p:cNvPr id="4" name="Content Placeholder 3">
            <a:extLst>
              <a:ext uri="{FF2B5EF4-FFF2-40B4-BE49-F238E27FC236}">
                <a16:creationId xmlns:a16="http://schemas.microsoft.com/office/drawing/2014/main" id="{8B863B31-6429-468C-9624-0D0BBDBACA62}"/>
              </a:ext>
            </a:extLst>
          </p:cNvPr>
          <p:cNvSpPr>
            <a:spLocks noGrp="1"/>
          </p:cNvSpPr>
          <p:nvPr>
            <p:ph idx="1"/>
          </p:nvPr>
        </p:nvSpPr>
        <p:spPr>
          <a:xfrm>
            <a:off x="3926048" y="234892"/>
            <a:ext cx="8179267" cy="6486580"/>
          </a:xfrm>
        </p:spPr>
        <p:txBody>
          <a:bodyPr>
            <a:normAutofit/>
          </a:bodyPr>
          <a:lstStyle/>
          <a:p>
            <a:pPr marL="0" indent="0" algn="just">
              <a:buNone/>
            </a:pPr>
            <a:r>
              <a:rPr lang="hi-IN" sz="3200" dirty="0"/>
              <a:t>प्रशिक्षक को चाहिए कि:</a:t>
            </a:r>
            <a:endParaRPr lang="en-IN" sz="3200" dirty="0"/>
          </a:p>
          <a:p>
            <a:pPr marL="0" indent="0" algn="just">
              <a:buNone/>
            </a:pPr>
            <a:r>
              <a:rPr lang="hi-IN" sz="3200" dirty="0"/>
              <a:t>सभी प्रतिभागियों को बोलने का अवसर दें</a:t>
            </a:r>
            <a:endParaRPr lang="en-IN" sz="3200" dirty="0"/>
          </a:p>
          <a:p>
            <a:pPr marL="0" indent="0" algn="just">
              <a:buNone/>
            </a:pPr>
            <a:r>
              <a:rPr lang="hi-IN" sz="3200" dirty="0"/>
              <a:t>सकारात्मक वातावरण बनाए रखें</a:t>
            </a:r>
            <a:endParaRPr lang="en-IN" sz="3200" dirty="0"/>
          </a:p>
          <a:p>
            <a:pPr marL="0" indent="0" algn="just">
              <a:buNone/>
            </a:pPr>
            <a:r>
              <a:rPr lang="hi-IN" sz="3200" dirty="0"/>
              <a:t>प्रतिभागियों के अनुभवों को महत्व दें</a:t>
            </a:r>
            <a:r>
              <a:rPr lang="en-IN" sz="3200" dirty="0"/>
              <a:t> </a:t>
            </a:r>
            <a:r>
              <a:rPr lang="hi-IN" sz="3200" dirty="0"/>
              <a:t>चर्चा को विषय से जोड़कर आगे बढ़ाएँ</a:t>
            </a:r>
            <a:endParaRPr lang="en-IN" dirty="0"/>
          </a:p>
        </p:txBody>
      </p:sp>
    </p:spTree>
    <p:extLst>
      <p:ext uri="{BB962C8B-B14F-4D97-AF65-F5344CB8AC3E}">
        <p14:creationId xmlns:p14="http://schemas.microsoft.com/office/powerpoint/2010/main" val="41967764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fontScheme name="MS Surge Teach Light and Dark">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4098415_win32_fixed" id="{1E7205E9-DD76-422B-B9FD-343E9C2C894B}" vid="{008E2BBC-A2E4-4140-B026-F6CAB78406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themeOverride>
</file>

<file path=ppt/theme/themeOverride2.xml><?xml version="1.0" encoding="utf-8"?>
<a:themeOverride xmlns:a="http://schemas.openxmlformats.org/drawingml/2006/main">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FF9969FA-0C19-40F2-9B6F-EADA7B231A6C}">
  <ds:schemaRefs>
    <ds:schemaRef ds:uri="http://schemas.microsoft.com/sharepoint/v3/contenttype/forms"/>
  </ds:schemaRefs>
</ds:datastoreItem>
</file>

<file path=customXml/itemProps2.xml><?xml version="1.0" encoding="utf-8"?>
<ds:datastoreItem xmlns:ds="http://schemas.openxmlformats.org/officeDocument/2006/customXml" ds:itemID="{4FCFB5EA-1DDA-4423-A8FC-85579F36DE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7B5194-E537-408E-9CFF-66A6141D5DE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Classic corporate teach a course with animation</Template>
  <TotalTime>61</TotalTime>
  <Words>1421</Words>
  <Application>Microsoft Office PowerPoint</Application>
  <PresentationFormat>Widescreen</PresentationFormat>
  <Paragraphs>153</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Wingdings</vt:lpstr>
      <vt:lpstr>Office Theme</vt:lpstr>
      <vt:lpstr>Ice Breaking  </vt:lpstr>
      <vt:lpstr>क्लासरूम में  Ice  Breaking   क्यों जरूरी है</vt:lpstr>
      <vt:lpstr>Ice Breaking क्यों जरूरी है</vt:lpstr>
      <vt:lpstr>मुख्य कारण</vt:lpstr>
      <vt:lpstr>Ice Breaking   के फायदे</vt:lpstr>
      <vt:lpstr>Ice Breaking   करने से:</vt:lpstr>
      <vt:lpstr>ऑफिस में   Ice Breaking   क्यों जरूरी है:</vt:lpstr>
      <vt:lpstr>Ice Breaking   का उद्देश्य:</vt:lpstr>
      <vt:lpstr>निष्कर्ष</vt:lpstr>
      <vt:lpstr>जब झिझक की बर्फ पिघलती है, तभी संवाद की धारा बहती है।”</vt:lpstr>
      <vt:lpstr>जब ऑफिस से अधिकारी (Officers) ट्रेनिंग सेंटर में आते हैं, तो वे अलग-अलग जिले, विभाग, संस्कृति, अनुभव और कार्य-माहौल से आते हैं। इसलिए प्रशिक्षण शुरू करने से पहले Ice Breaking (आइस ब्रेकिंग) बहुत आवश्यक होती है, ताकि सभी प्रतिभागी एक-दूसरे के साथ सहज होकर सीखने की प्रक्रिया में सक्रिय रूप से भाग ले सकें।</vt:lpstr>
      <vt:lpstr>ऑफिसर्स के लिए  Ice Breaking क्यों जरूरी है  :</vt:lpstr>
      <vt:lpstr>ऑफिसर्स के लिए Ice Breaking के मुख्य उद्देश्य :</vt:lpstr>
      <vt:lpstr>क्लासरूम में  Ice Breaking कैसे करें :</vt:lpstr>
      <vt:lpstr>ट्रेनिंग क्लासरूम के लिए   Ice Breaking का नमूना:</vt:lpstr>
      <vt:lpstr>Ice Breaking के दौरान ध्यान रखने वाली बातें :</vt:lpstr>
      <vt:lpstr>Ice Breaking के परिणाम :</vt:lpstr>
      <vt:lpstr>जब अलग-अलग पृष्ठभूमि के अधिकारी एक ही प्रशिक्षण में आते हैं, तो Ice Breaking उन्हें एक टीम के रूप में जोड़ने का पहला कदम होती है। यह प्रशिक्षण को अधिक प्रभावी, संवादात्मक और उपयोगी बनाती है।</vt:lpstr>
      <vt:lpstr>“जब अनुभव मिलते हैं, तो ज्ञान बढ़ता है और जब संवाद खुलता है, तो सीखने की यात्रा आसान हो जाती है।”</vt:lpstr>
      <vt:lpstr>Ice Breaking का व्यापक उद्देश्य :</vt:lpstr>
      <vt:lpstr>Ice Breaking का उद्देश्य  है::</vt:lpstr>
      <vt:lpstr>ट्रेनिंग  में  Ice Breaking  की आवश्यकता :</vt:lpstr>
      <vt:lpstr>Ice Breaking के मुख्य सिद्धांत:</vt:lpstr>
      <vt:lpstr>ऑफिसर्स के लिए  Ice Breaking Activities:</vt:lpstr>
      <vt:lpstr>Expectation Mapping</vt:lpstr>
      <vt:lpstr>Common Interest Activity :</vt:lpstr>
      <vt:lpstr>Experience Exchange:</vt:lpstr>
      <vt:lpstr>Ice Breaking  का क्लासरूम स्क्रिप्ट (उदाहरण):</vt:lpstr>
      <vt:lpstr>Ice Breaking के बाद क्या बदलाव आते हैं:</vt:lpstr>
      <vt:lpstr>एक अच्छे प्रशिक्षक की भूमिका:</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 Breaking  </dc:title>
  <dc:creator>sandeep kumar</dc:creator>
  <cp:lastModifiedBy>sandeep kumar</cp:lastModifiedBy>
  <cp:revision>11</cp:revision>
  <dcterms:created xsi:type="dcterms:W3CDTF">2026-03-11T02:59:59Z</dcterms:created>
  <dcterms:modified xsi:type="dcterms:W3CDTF">2026-03-11T04:16:57Z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